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5" r:id="rId9"/>
    <p:sldId id="274" r:id="rId10"/>
    <p:sldId id="275" r:id="rId11"/>
    <p:sldId id="267" r:id="rId12"/>
    <p:sldId id="268" r:id="rId13"/>
    <p:sldId id="269" r:id="rId14"/>
    <p:sldId id="270" r:id="rId15"/>
    <p:sldId id="276" r:id="rId16"/>
    <p:sldId id="273" r:id="rId17"/>
  </p:sldIdLst>
  <p:sldSz cx="18288000" cy="10287000"/>
  <p:notesSz cx="6797675" cy="9926638"/>
  <p:embeddedFontLst>
    <p:embeddedFont>
      <p:font typeface="Arial Nova Light" panose="020B0304020202020204" pitchFamily="34" charset="0"/>
      <p:regular r:id="rId19"/>
      <p:italic r:id="rId20"/>
    </p:embeddedFont>
    <p:embeddedFont>
      <p:font typeface="DM Sans" pitchFamily="2" charset="0"/>
      <p:regular r:id="rId21"/>
      <p:bold r:id="rId22"/>
      <p:italic r:id="rId23"/>
      <p:boldItalic r:id="rId24"/>
    </p:embeddedFont>
    <p:embeddedFont>
      <p:font typeface="DM Sans Bold" charset="0"/>
      <p:regular r:id="rId25"/>
    </p:embeddedFont>
    <p:embeddedFont>
      <p:font typeface="DM Sans Bold Italics" panose="020B0604020202020204" charset="0"/>
      <p:regular r:id="rId26"/>
    </p:embeddedFont>
    <p:embeddedFont>
      <p:font typeface="DM Sans Italics" panose="020B0604020202020204" charset="0"/>
      <p:regular r:id="rId27"/>
    </p:embeddedFont>
    <p:embeddedFont>
      <p:font typeface="Dream Avenue" panose="020B0604020202020204" charset="0"/>
      <p:regular r:id="rId28"/>
    </p:embeddedFont>
    <p:embeddedFont>
      <p:font typeface="The Mumbai Sticker"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249"/>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48" y="0"/>
            <a:ext cx="3927546" cy="372249"/>
          </a:xfrm>
          <a:prstGeom prst="rect">
            <a:avLst/>
          </a:prstGeom>
        </p:spPr>
        <p:txBody>
          <a:bodyPr vert="horz" lIns="91440" tIns="45720" rIns="91440" bIns="45720" rtlCol="0"/>
          <a:lstStyle>
            <a:lvl1pPr algn="r">
              <a:defRPr sz="1200"/>
            </a:lvl1pPr>
          </a:lstStyle>
          <a:p>
            <a:fld id="{B7268E1E-0E44-426D-905E-8AD9B19D2182}" type="datetimeFigureOut">
              <a:rPr lang="cs-CZ" smtClean="0"/>
              <a:t>18.03.2026</a:t>
            </a:fld>
            <a:endParaRPr lang="cs-CZ"/>
          </a:p>
        </p:txBody>
      </p:sp>
      <p:sp>
        <p:nvSpPr>
          <p:cNvPr id="4" name="Slide Image Placeholder 3"/>
          <p:cNvSpPr>
            <a:spLocks noGrp="1" noRot="1" noChangeAspect="1"/>
          </p:cNvSpPr>
          <p:nvPr>
            <p:ph type="sldImg" idx="2"/>
          </p:nvPr>
        </p:nvSpPr>
        <p:spPr>
          <a:xfrm>
            <a:off x="2055813" y="557213"/>
            <a:ext cx="4951412" cy="2786062"/>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7" y="3529471"/>
            <a:ext cx="7250853" cy="334507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7058943"/>
            <a:ext cx="3927546" cy="370526"/>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48" y="7058943"/>
            <a:ext cx="3927546" cy="370526"/>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32244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6059445" y="1028700"/>
            <a:ext cx="11199855" cy="8229600"/>
            <a:chOff x="0" y="0"/>
            <a:chExt cx="9209177" cy="6766859"/>
          </a:xfrm>
        </p:grpSpPr>
        <p:sp>
          <p:nvSpPr>
            <p:cNvPr id="4" name="Freeform 4"/>
            <p:cNvSpPr/>
            <p:nvPr/>
          </p:nvSpPr>
          <p:spPr>
            <a:xfrm>
              <a:off x="0" y="0"/>
              <a:ext cx="9209177" cy="6766859"/>
            </a:xfrm>
            <a:custGeom>
              <a:avLst/>
              <a:gdLst/>
              <a:ahLst/>
              <a:cxnLst/>
              <a:rect l="l" t="t" r="r" b="b"/>
              <a:pathLst>
                <a:path w="9209177" h="6766859">
                  <a:moveTo>
                    <a:pt x="0" y="0"/>
                  </a:moveTo>
                  <a:lnTo>
                    <a:pt x="9209177" y="0"/>
                  </a:lnTo>
                  <a:lnTo>
                    <a:pt x="9209177" y="6766859"/>
                  </a:lnTo>
                  <a:lnTo>
                    <a:pt x="0" y="6766859"/>
                  </a:lnTo>
                  <a:close/>
                </a:path>
              </a:pathLst>
            </a:custGeom>
            <a:solidFill>
              <a:srgbClr val="FFFFFF"/>
            </a:solidFill>
          </p:spPr>
          <p:txBody>
            <a:bodyPr/>
            <a:lstStyle/>
            <a:p>
              <a:endParaRPr lang="sv-SE" noProof="0" dirty="0"/>
            </a:p>
          </p:txBody>
        </p:sp>
      </p:grpSp>
      <p:grpSp>
        <p:nvGrpSpPr>
          <p:cNvPr id="5" name="Group 5"/>
          <p:cNvGrpSpPr/>
          <p:nvPr/>
        </p:nvGrpSpPr>
        <p:grpSpPr>
          <a:xfrm>
            <a:off x="1028700" y="1028700"/>
            <a:ext cx="5030745" cy="8229600"/>
            <a:chOff x="0" y="0"/>
            <a:chExt cx="6707660" cy="10972800"/>
          </a:xfrm>
        </p:grpSpPr>
        <p:pic>
          <p:nvPicPr>
            <p:cNvPr id="6" name="Picture 6"/>
            <p:cNvPicPr>
              <a:picLocks noChangeAspect="1"/>
            </p:cNvPicPr>
            <p:nvPr/>
          </p:nvPicPr>
          <p:blipFill>
            <a:blip r:embed="rId3"/>
            <a:srcRect l="9197" r="9197"/>
            <a:stretch>
              <a:fillRect/>
            </a:stretch>
          </p:blipFill>
          <p:spPr>
            <a:xfrm>
              <a:off x="0" y="0"/>
              <a:ext cx="6707660" cy="10972800"/>
            </a:xfrm>
            <a:prstGeom prst="rect">
              <a:avLst/>
            </a:prstGeom>
          </p:spPr>
        </p:pic>
      </p:grpSp>
      <p:sp>
        <p:nvSpPr>
          <p:cNvPr id="7" name="AutoShape 7"/>
          <p:cNvSpPr/>
          <p:nvPr/>
        </p:nvSpPr>
        <p:spPr>
          <a:xfrm flipV="1">
            <a:off x="6938386" y="5143500"/>
            <a:ext cx="8953574" cy="0"/>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8" name="TextBox 8"/>
          <p:cNvSpPr txBox="1"/>
          <p:nvPr/>
        </p:nvSpPr>
        <p:spPr>
          <a:xfrm>
            <a:off x="6579356" y="8389160"/>
            <a:ext cx="5732958" cy="489361"/>
          </a:xfrm>
          <a:prstGeom prst="rect">
            <a:avLst/>
          </a:prstGeom>
        </p:spPr>
        <p:txBody>
          <a:bodyPr lIns="0" tIns="0" rIns="0" bIns="0" rtlCol="0" anchor="t">
            <a:spAutoFit/>
          </a:bodyPr>
          <a:lstStyle/>
          <a:p>
            <a:pPr algn="l">
              <a:lnSpc>
                <a:spcPts val="4002"/>
              </a:lnSpc>
            </a:pPr>
            <a:r>
              <a:rPr lang="sv-SE" sz="2858" spc="45" noProof="0" dirty="0">
                <a:solidFill>
                  <a:srgbClr val="3B3B3B"/>
                </a:solidFill>
                <a:latin typeface="DM Sans"/>
                <a:ea typeface="DM Sans"/>
                <a:cs typeface="DM Sans"/>
                <a:sym typeface="DM Sans"/>
              </a:rPr>
              <a:t>Presenterad av Juniorkommittén</a:t>
            </a:r>
          </a:p>
        </p:txBody>
      </p:sp>
      <p:sp>
        <p:nvSpPr>
          <p:cNvPr id="9" name="TextBox 9"/>
          <p:cNvSpPr txBox="1"/>
          <p:nvPr/>
        </p:nvSpPr>
        <p:spPr>
          <a:xfrm>
            <a:off x="6528718" y="2942903"/>
            <a:ext cx="10130291" cy="2006620"/>
          </a:xfrm>
          <a:prstGeom prst="rect">
            <a:avLst/>
          </a:prstGeom>
        </p:spPr>
        <p:txBody>
          <a:bodyPr lIns="0" tIns="0" rIns="0" bIns="0" rtlCol="0" anchor="t">
            <a:spAutoFit/>
          </a:bodyPr>
          <a:lstStyle/>
          <a:p>
            <a:pPr algn="ctr">
              <a:lnSpc>
                <a:spcPts val="7600"/>
              </a:lnSpc>
            </a:pPr>
            <a:r>
              <a:rPr lang="sv-SE" sz="8000" noProof="0" dirty="0">
                <a:solidFill>
                  <a:srgbClr val="3B3B3B"/>
                </a:solidFill>
                <a:latin typeface="Dream Avenue"/>
                <a:ea typeface="Dream Avenue"/>
                <a:cs typeface="Dream Avenue"/>
                <a:sym typeface="Dream Avenue"/>
              </a:rPr>
              <a:t>JUNIORVERKSAMHET 2026</a:t>
            </a:r>
          </a:p>
        </p:txBody>
      </p:sp>
      <p:sp>
        <p:nvSpPr>
          <p:cNvPr id="10" name="TextBox 10"/>
          <p:cNvSpPr txBox="1"/>
          <p:nvPr/>
        </p:nvSpPr>
        <p:spPr>
          <a:xfrm>
            <a:off x="6300832" y="5568353"/>
            <a:ext cx="10586062" cy="1644777"/>
          </a:xfrm>
          <a:prstGeom prst="rect">
            <a:avLst/>
          </a:prstGeom>
        </p:spPr>
        <p:txBody>
          <a:bodyPr lIns="0" tIns="0" rIns="0" bIns="0" rtlCol="0" anchor="t">
            <a:spAutoFit/>
          </a:bodyPr>
          <a:lstStyle/>
          <a:p>
            <a:pPr algn="ctr">
              <a:lnSpc>
                <a:spcPts val="6384"/>
              </a:lnSpc>
            </a:pPr>
            <a:r>
              <a:rPr lang="sv-SE" sz="4800" noProof="0" dirty="0">
                <a:solidFill>
                  <a:srgbClr val="3B3B3B"/>
                </a:solidFill>
                <a:latin typeface="The Mumbai Sticker"/>
                <a:ea typeface="The Mumbai Sticker"/>
                <a:cs typeface="The Mumbai Sticker"/>
                <a:sym typeface="The Mumbai Sticker"/>
              </a:rPr>
              <a:t>Från första sving till proffsdrömmar – här är alla välkomna.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6C9F2-DA0F-2767-D62E-BF618EB4F04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DABDF2F-47A5-9DC8-8606-3A72DC9E35A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a:extLst>
              <a:ext uri="{FF2B5EF4-FFF2-40B4-BE49-F238E27FC236}">
                <a16:creationId xmlns:a16="http://schemas.microsoft.com/office/drawing/2014/main" id="{BF25A39B-E9CC-FAB7-0A3E-B8D546F576CB}"/>
              </a:ext>
            </a:extLst>
          </p:cNvPr>
          <p:cNvGrpSpPr/>
          <p:nvPr/>
        </p:nvGrpSpPr>
        <p:grpSpPr>
          <a:xfrm>
            <a:off x="781050" y="762000"/>
            <a:ext cx="16725900" cy="8763000"/>
            <a:chOff x="0" y="0"/>
            <a:chExt cx="13345750" cy="6766859"/>
          </a:xfrm>
        </p:grpSpPr>
        <p:sp>
          <p:nvSpPr>
            <p:cNvPr id="4" name="Freeform 4">
              <a:extLst>
                <a:ext uri="{FF2B5EF4-FFF2-40B4-BE49-F238E27FC236}">
                  <a16:creationId xmlns:a16="http://schemas.microsoft.com/office/drawing/2014/main" id="{67E50998-8E90-D111-C778-BDC51A696C9E}"/>
                </a:ext>
              </a:extLst>
            </p:cNvPr>
            <p:cNvSpPr/>
            <p:nvPr/>
          </p:nvSpPr>
          <p:spPr>
            <a:xfrm>
              <a:off x="0" y="0"/>
              <a:ext cx="13345750" cy="6766859"/>
            </a:xfrm>
            <a:custGeom>
              <a:avLst/>
              <a:gdLst/>
              <a:ahLst/>
              <a:cxnLst/>
              <a:rect l="l" t="t" r="r" b="b"/>
              <a:pathLst>
                <a:path w="13345750" h="6766859">
                  <a:moveTo>
                    <a:pt x="0" y="0"/>
                  </a:moveTo>
                  <a:lnTo>
                    <a:pt x="13345750" y="0"/>
                  </a:lnTo>
                  <a:lnTo>
                    <a:pt x="13345750" y="6766859"/>
                  </a:lnTo>
                  <a:lnTo>
                    <a:pt x="0" y="6766859"/>
                  </a:lnTo>
                  <a:close/>
                </a:path>
              </a:pathLst>
            </a:custGeom>
            <a:solidFill>
              <a:srgbClr val="FFFFFF"/>
            </a:solidFill>
          </p:spPr>
          <p:txBody>
            <a:bodyPr/>
            <a:lstStyle/>
            <a:p>
              <a:endParaRPr lang="sv-SE" noProof="0" dirty="0"/>
            </a:p>
          </p:txBody>
        </p:sp>
      </p:grpSp>
      <p:sp>
        <p:nvSpPr>
          <p:cNvPr id="5" name="AutoShape 5">
            <a:extLst>
              <a:ext uri="{FF2B5EF4-FFF2-40B4-BE49-F238E27FC236}">
                <a16:creationId xmlns:a16="http://schemas.microsoft.com/office/drawing/2014/main" id="{AE3A769C-6E0B-50EA-BD6B-A40BB0485E3C}"/>
              </a:ext>
            </a:extLst>
          </p:cNvPr>
          <p:cNvSpPr/>
          <p:nvPr/>
        </p:nvSpPr>
        <p:spPr>
          <a:xfrm>
            <a:off x="1092732" y="1943100"/>
            <a:ext cx="10718126" cy="0"/>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6" name="TextBox 6">
            <a:extLst>
              <a:ext uri="{FF2B5EF4-FFF2-40B4-BE49-F238E27FC236}">
                <a16:creationId xmlns:a16="http://schemas.microsoft.com/office/drawing/2014/main" id="{5BB4963B-B0A3-906A-BBCA-CA9E2B527CEB}"/>
              </a:ext>
            </a:extLst>
          </p:cNvPr>
          <p:cNvSpPr txBox="1"/>
          <p:nvPr/>
        </p:nvSpPr>
        <p:spPr>
          <a:xfrm>
            <a:off x="1113119" y="1057616"/>
            <a:ext cx="4982881" cy="934871"/>
          </a:xfrm>
          <a:prstGeom prst="rect">
            <a:avLst/>
          </a:prstGeom>
        </p:spPr>
        <p:txBody>
          <a:bodyPr wrap="square" lIns="0" tIns="0" rIns="0" bIns="0" rtlCol="0" anchor="t">
            <a:spAutoFit/>
          </a:bodyPr>
          <a:lstStyle/>
          <a:p>
            <a:pPr algn="l">
              <a:lnSpc>
                <a:spcPts val="6789"/>
              </a:lnSpc>
            </a:pPr>
            <a:r>
              <a:rPr lang="sv-SE" sz="7300" noProof="0" dirty="0">
                <a:solidFill>
                  <a:srgbClr val="3B3B3B"/>
                </a:solidFill>
                <a:latin typeface="Dream Avenue"/>
                <a:ea typeface="Dream Avenue"/>
                <a:cs typeface="Dream Avenue"/>
                <a:sym typeface="Dream Avenue"/>
              </a:rPr>
              <a:t>Fritidskortet</a:t>
            </a:r>
          </a:p>
        </p:txBody>
      </p:sp>
      <p:sp>
        <p:nvSpPr>
          <p:cNvPr id="11" name="TextBox 11">
            <a:extLst>
              <a:ext uri="{FF2B5EF4-FFF2-40B4-BE49-F238E27FC236}">
                <a16:creationId xmlns:a16="http://schemas.microsoft.com/office/drawing/2014/main" id="{60F4496C-6DFE-8EFF-C7C8-DD30E2823CBD}"/>
              </a:ext>
            </a:extLst>
          </p:cNvPr>
          <p:cNvSpPr txBox="1"/>
          <p:nvPr/>
        </p:nvSpPr>
        <p:spPr>
          <a:xfrm>
            <a:off x="1295400" y="4264631"/>
            <a:ext cx="8437314" cy="2309222"/>
          </a:xfrm>
          <a:prstGeom prst="rect">
            <a:avLst/>
          </a:prstGeom>
        </p:spPr>
        <p:txBody>
          <a:bodyPr wrap="square" lIns="0" tIns="0" rIns="0" bIns="0" rtlCol="0" anchor="t">
            <a:spAutoFit/>
          </a:bodyPr>
          <a:lstStyle/>
          <a:p>
            <a:pPr algn="l">
              <a:lnSpc>
                <a:spcPts val="2623"/>
              </a:lnSpc>
              <a:spcBef>
                <a:spcPct val="0"/>
              </a:spcBef>
            </a:pPr>
            <a:r>
              <a:rPr lang="sv-SE" sz="1599" b="1" u="none" strike="noStrike" noProof="0" dirty="0">
                <a:solidFill>
                  <a:srgbClr val="3B3B3B"/>
                </a:solidFill>
                <a:latin typeface="DM Sans Bold"/>
                <a:ea typeface="DM Sans Bold"/>
                <a:cs typeface="DM Sans Bold"/>
                <a:sym typeface="DM Sans Bold"/>
              </a:rPr>
              <a:t>Barn 7-16 år</a:t>
            </a:r>
          </a:p>
          <a:p>
            <a:pPr marL="285750" indent="-285750" algn="l">
              <a:lnSpc>
                <a:spcPts val="2623"/>
              </a:lnSpc>
              <a:spcBef>
                <a:spcPct val="0"/>
              </a:spcBef>
              <a:buFontTx/>
              <a:buChar char="-"/>
            </a:pPr>
            <a:r>
              <a:rPr lang="sv-SE" sz="1599" b="1" dirty="0">
                <a:solidFill>
                  <a:srgbClr val="3B3B3B"/>
                </a:solidFill>
                <a:latin typeface="DM Sans Bold"/>
                <a:ea typeface="DM Sans Bold"/>
                <a:cs typeface="DM Sans Bold"/>
                <a:sym typeface="DM Sans Bold"/>
              </a:rPr>
              <a:t>550kr </a:t>
            </a:r>
          </a:p>
          <a:p>
            <a:pPr algn="l">
              <a:lnSpc>
                <a:spcPts val="2623"/>
              </a:lnSpc>
              <a:spcBef>
                <a:spcPct val="0"/>
              </a:spcBef>
            </a:pPr>
            <a:r>
              <a:rPr lang="sv-SE" sz="1599" b="1" u="none" strike="noStrike" noProof="0" dirty="0">
                <a:solidFill>
                  <a:srgbClr val="3B3B3B"/>
                </a:solidFill>
                <a:latin typeface="DM Sans Bold"/>
                <a:ea typeface="DM Sans Bold"/>
                <a:cs typeface="DM Sans Bold"/>
                <a:sym typeface="DM Sans Bold"/>
              </a:rPr>
              <a:t>Hushåll som fått </a:t>
            </a:r>
            <a:r>
              <a:rPr lang="sv-SE" sz="1599" b="1" u="none" strike="noStrike" noProof="0" dirty="0" err="1">
                <a:solidFill>
                  <a:srgbClr val="3B3B3B"/>
                </a:solidFill>
                <a:latin typeface="DM Sans Bold"/>
                <a:ea typeface="DM Sans Bold"/>
                <a:cs typeface="DM Sans Bold"/>
                <a:sym typeface="DM Sans Bold"/>
              </a:rPr>
              <a:t>bostadsbi</a:t>
            </a:r>
            <a:r>
              <a:rPr lang="sv-SE" sz="1599" b="1" dirty="0">
                <a:solidFill>
                  <a:srgbClr val="3B3B3B"/>
                </a:solidFill>
                <a:latin typeface="DM Sans Bold"/>
                <a:ea typeface="DM Sans Bold"/>
                <a:cs typeface="DM Sans Bold"/>
                <a:sym typeface="DM Sans Bold"/>
              </a:rPr>
              <a:t>drag året innan får</a:t>
            </a:r>
          </a:p>
          <a:p>
            <a:pPr marL="285750" indent="-285750" algn="l">
              <a:lnSpc>
                <a:spcPts val="2623"/>
              </a:lnSpc>
              <a:spcBef>
                <a:spcPct val="0"/>
              </a:spcBef>
              <a:buFontTx/>
              <a:buChar char="-"/>
            </a:pPr>
            <a:r>
              <a:rPr lang="sv-SE" sz="1599" b="1" u="none" strike="noStrike" noProof="0" dirty="0">
                <a:solidFill>
                  <a:srgbClr val="3B3B3B"/>
                </a:solidFill>
                <a:latin typeface="DM Sans Bold"/>
                <a:ea typeface="DM Sans Bold"/>
                <a:cs typeface="DM Sans Bold"/>
                <a:sym typeface="DM Sans Bold"/>
              </a:rPr>
              <a:t>Kan få 2500kr per barn </a:t>
            </a:r>
          </a:p>
          <a:p>
            <a:pPr marL="285750" indent="-285750" algn="l">
              <a:lnSpc>
                <a:spcPts val="2623"/>
              </a:lnSpc>
              <a:spcBef>
                <a:spcPct val="0"/>
              </a:spcBef>
              <a:buFontTx/>
              <a:buChar char="-"/>
            </a:pPr>
            <a:endParaRPr lang="sv-SE" sz="1599" b="1" dirty="0">
              <a:solidFill>
                <a:srgbClr val="3B3B3B"/>
              </a:solidFill>
              <a:latin typeface="DM Sans Bold"/>
              <a:ea typeface="DM Sans Bold"/>
              <a:cs typeface="DM Sans Bold"/>
              <a:sym typeface="DM Sans Bold"/>
            </a:endParaRPr>
          </a:p>
          <a:p>
            <a:pPr algn="l">
              <a:lnSpc>
                <a:spcPts val="2623"/>
              </a:lnSpc>
              <a:spcBef>
                <a:spcPct val="0"/>
              </a:spcBef>
            </a:pPr>
            <a:r>
              <a:rPr lang="sv-SE" sz="1599" b="1" u="none" strike="noStrike" noProof="0" dirty="0">
                <a:solidFill>
                  <a:srgbClr val="3B3B3B"/>
                </a:solidFill>
                <a:latin typeface="DM Sans Bold"/>
                <a:ea typeface="DM Sans Bold"/>
                <a:cs typeface="DM Sans Bold"/>
                <a:sym typeface="DM Sans Bold"/>
              </a:rPr>
              <a:t>Måste användas innan 30 november samma år. </a:t>
            </a:r>
            <a:r>
              <a:rPr lang="sv-SE" sz="1599" b="1" dirty="0">
                <a:solidFill>
                  <a:srgbClr val="3B3B3B"/>
                </a:solidFill>
                <a:latin typeface="DM Sans Bold"/>
                <a:ea typeface="DM Sans Bold"/>
                <a:cs typeface="DM Sans Bold"/>
                <a:sym typeface="DM Sans Bold"/>
              </a:rPr>
              <a:t>Kan inte sparas till året därpå. </a:t>
            </a:r>
          </a:p>
          <a:p>
            <a:pPr algn="l">
              <a:lnSpc>
                <a:spcPts val="2623"/>
              </a:lnSpc>
              <a:spcBef>
                <a:spcPct val="0"/>
              </a:spcBef>
            </a:pPr>
            <a:endParaRPr lang="sv-SE" sz="1599" b="1" u="none" strike="noStrike" noProof="0" dirty="0">
              <a:solidFill>
                <a:srgbClr val="3B3B3B"/>
              </a:solidFill>
              <a:latin typeface="DM Sans Bold"/>
              <a:ea typeface="DM Sans Bold"/>
              <a:cs typeface="DM Sans Bold"/>
              <a:sym typeface="DM Sans Bold"/>
            </a:endParaRPr>
          </a:p>
        </p:txBody>
      </p:sp>
      <p:sp>
        <p:nvSpPr>
          <p:cNvPr id="9" name="textruta 8">
            <a:extLst>
              <a:ext uri="{FF2B5EF4-FFF2-40B4-BE49-F238E27FC236}">
                <a16:creationId xmlns:a16="http://schemas.microsoft.com/office/drawing/2014/main" id="{213BE63C-9C3E-F951-2CA9-AA33118D868D}"/>
              </a:ext>
            </a:extLst>
          </p:cNvPr>
          <p:cNvSpPr txBox="1"/>
          <p:nvPr/>
        </p:nvSpPr>
        <p:spPr>
          <a:xfrm>
            <a:off x="1295400" y="6901509"/>
            <a:ext cx="14173200" cy="1642373"/>
          </a:xfrm>
          <a:prstGeom prst="rect">
            <a:avLst/>
          </a:prstGeom>
        </p:spPr>
        <p:txBody>
          <a:bodyPr wrap="square" lIns="0" tIns="0" rIns="0" bIns="0" rtlCol="0" anchor="t">
            <a:spAutoFit/>
          </a:bodyPr>
          <a:lstStyle>
            <a:defPPr>
              <a:defRPr lang="en-US"/>
            </a:defPPr>
            <a:lvl1pPr>
              <a:lnSpc>
                <a:spcPts val="2623"/>
              </a:lnSpc>
              <a:spcBef>
                <a:spcPct val="0"/>
              </a:spcBef>
              <a:defRPr sz="1599" b="1" u="none" strike="noStrike">
                <a:solidFill>
                  <a:srgbClr val="3B3B3B"/>
                </a:solidFill>
                <a:latin typeface="DM Sans Bold"/>
                <a:ea typeface="DM Sans Bold"/>
                <a:cs typeface="DM Sans Bold"/>
              </a:defRPr>
            </a:lvl1pPr>
          </a:lstStyle>
          <a:p>
            <a:r>
              <a:rPr lang="sv-SE" dirty="0"/>
              <a:t>För dig som förälder eller vårdnadshavare</a:t>
            </a:r>
          </a:p>
          <a:p>
            <a:r>
              <a:rPr lang="sv-SE" b="0" dirty="0">
                <a:latin typeface="DM Sans" pitchFamily="2" charset="0"/>
              </a:rPr>
              <a:t>Fritidskortet är pengar som du kan få för att betala för barnens fritidsaktiviteter. </a:t>
            </a:r>
          </a:p>
          <a:p>
            <a:r>
              <a:rPr lang="sv-SE" b="0" dirty="0">
                <a:latin typeface="DM Sans" pitchFamily="2" charset="0"/>
              </a:rPr>
              <a:t>Varje barn får 550 kronor per år – från det år de fyller 7 till och med det år de fyller 16. </a:t>
            </a:r>
          </a:p>
          <a:p>
            <a:r>
              <a:rPr lang="sv-SE" b="0" dirty="0">
                <a:latin typeface="DM Sans" pitchFamily="2" charset="0"/>
              </a:rPr>
              <a:t>Om din familj fick bostadsbidrag förra året kan ni få 2 500 kronor per barn.</a:t>
            </a:r>
          </a:p>
          <a:p>
            <a:r>
              <a:rPr lang="sv-SE" b="0" dirty="0">
                <a:latin typeface="DM Sans" pitchFamily="2" charset="0"/>
              </a:rPr>
              <a:t>För föräldrar som inte bor ihop är det den förälder som barnet är folkbokfört hos som kan betala med Fritidskortet</a:t>
            </a:r>
            <a:r>
              <a:rPr lang="sv-SE" dirty="0"/>
              <a:t>.</a:t>
            </a:r>
          </a:p>
        </p:txBody>
      </p:sp>
      <p:sp>
        <p:nvSpPr>
          <p:cNvPr id="14" name="textruta 13">
            <a:extLst>
              <a:ext uri="{FF2B5EF4-FFF2-40B4-BE49-F238E27FC236}">
                <a16:creationId xmlns:a16="http://schemas.microsoft.com/office/drawing/2014/main" id="{AB0D1212-138C-11A5-07AF-6EF013D8895F}"/>
              </a:ext>
            </a:extLst>
          </p:cNvPr>
          <p:cNvSpPr txBox="1"/>
          <p:nvPr/>
        </p:nvSpPr>
        <p:spPr>
          <a:xfrm>
            <a:off x="1114825" y="2116215"/>
            <a:ext cx="15773400" cy="649473"/>
          </a:xfrm>
          <a:prstGeom prst="rect">
            <a:avLst/>
          </a:prstGeom>
        </p:spPr>
        <p:txBody>
          <a:bodyPr wrap="square" lIns="0" tIns="0" rIns="0" bIns="0" rtlCol="0" anchor="t">
            <a:spAutoFit/>
          </a:bodyPr>
          <a:lstStyle>
            <a:defPPr>
              <a:defRPr lang="en-US"/>
            </a:defPPr>
            <a:lvl1pPr>
              <a:lnSpc>
                <a:spcPts val="2623"/>
              </a:lnSpc>
              <a:spcBef>
                <a:spcPct val="0"/>
              </a:spcBef>
              <a:defRPr sz="1599" b="1" u="none" strike="noStrike">
                <a:solidFill>
                  <a:srgbClr val="3B3B3B"/>
                </a:solidFill>
                <a:latin typeface="DM Sans Bold"/>
                <a:ea typeface="DM Sans Bold"/>
                <a:cs typeface="DM Sans Bold"/>
              </a:defRPr>
            </a:lvl1pPr>
          </a:lstStyle>
          <a:p>
            <a:r>
              <a:rPr lang="sv-SE" sz="1800" b="0" i="1" dirty="0"/>
              <a:t>Fritidskortet är till för dig mellan 7 och 16 år som vill göra roliga saker på din fritid tillsammans med andra. Det kan användas för att betala fritidsaktiviteter inom idrott, friluftsliv och kultur.</a:t>
            </a:r>
          </a:p>
        </p:txBody>
      </p:sp>
      <p:sp>
        <p:nvSpPr>
          <p:cNvPr id="18" name="textruta 17">
            <a:extLst>
              <a:ext uri="{FF2B5EF4-FFF2-40B4-BE49-F238E27FC236}">
                <a16:creationId xmlns:a16="http://schemas.microsoft.com/office/drawing/2014/main" id="{1B32CAD6-0F7F-43B0-4B38-D7E519B283EC}"/>
              </a:ext>
            </a:extLst>
          </p:cNvPr>
          <p:cNvSpPr txBox="1"/>
          <p:nvPr/>
        </p:nvSpPr>
        <p:spPr>
          <a:xfrm>
            <a:off x="1195316" y="8871538"/>
            <a:ext cx="6854814" cy="430311"/>
          </a:xfrm>
          <a:prstGeom prst="rect">
            <a:avLst/>
          </a:prstGeom>
          <a:noFill/>
        </p:spPr>
        <p:txBody>
          <a:bodyPr wrap="square">
            <a:spAutoFit/>
          </a:bodyPr>
          <a:lstStyle/>
          <a:p>
            <a:pPr algn="l">
              <a:lnSpc>
                <a:spcPts val="2623"/>
              </a:lnSpc>
              <a:spcBef>
                <a:spcPct val="0"/>
              </a:spcBef>
            </a:pPr>
            <a:r>
              <a:rPr lang="sv-SE" sz="2400" b="1" dirty="0">
                <a:solidFill>
                  <a:srgbClr val="3B3B3B"/>
                </a:solidFill>
                <a:latin typeface="DM Sans Bold"/>
                <a:ea typeface="DM Sans Bold"/>
                <a:cs typeface="DM Sans Bold"/>
                <a:sym typeface="DM Sans Bold"/>
              </a:rPr>
              <a:t>Läs mer om fritidskortet på ”fritidskortet.se”. </a:t>
            </a:r>
            <a:endParaRPr lang="sv-SE" sz="2400" b="1" u="none" strike="noStrike" noProof="0" dirty="0">
              <a:solidFill>
                <a:srgbClr val="3B3B3B"/>
              </a:solidFill>
              <a:latin typeface="DM Sans Bold"/>
              <a:ea typeface="DM Sans Bold"/>
              <a:cs typeface="DM Sans Bold"/>
              <a:sym typeface="DM Sans Bold"/>
            </a:endParaRPr>
          </a:p>
        </p:txBody>
      </p:sp>
      <p:sp>
        <p:nvSpPr>
          <p:cNvPr id="19" name="textruta 18">
            <a:extLst>
              <a:ext uri="{FF2B5EF4-FFF2-40B4-BE49-F238E27FC236}">
                <a16:creationId xmlns:a16="http://schemas.microsoft.com/office/drawing/2014/main" id="{D9AF9BE2-B052-E042-DF5A-F683B149A967}"/>
              </a:ext>
            </a:extLst>
          </p:cNvPr>
          <p:cNvSpPr txBox="1"/>
          <p:nvPr/>
        </p:nvSpPr>
        <p:spPr>
          <a:xfrm>
            <a:off x="1092732" y="3276274"/>
            <a:ext cx="15617814" cy="430311"/>
          </a:xfrm>
          <a:prstGeom prst="rect">
            <a:avLst/>
          </a:prstGeom>
          <a:noFill/>
        </p:spPr>
        <p:txBody>
          <a:bodyPr wrap="square">
            <a:spAutoFit/>
          </a:bodyPr>
          <a:lstStyle/>
          <a:p>
            <a:pPr algn="l">
              <a:lnSpc>
                <a:spcPts val="2623"/>
              </a:lnSpc>
              <a:spcBef>
                <a:spcPct val="0"/>
              </a:spcBef>
            </a:pPr>
            <a:r>
              <a:rPr lang="sv-SE" sz="2400" b="1" dirty="0">
                <a:solidFill>
                  <a:srgbClr val="3B3B3B"/>
                </a:solidFill>
                <a:latin typeface="DM Sans Bold"/>
                <a:ea typeface="DM Sans Bold"/>
                <a:cs typeface="DM Sans Bold"/>
                <a:sym typeface="DM Sans Bold"/>
              </a:rPr>
              <a:t>Hos oss på Lundsbrunn GK kan du använda det till medlemsavgiften &amp; deltagaravgifter, tex träning. </a:t>
            </a:r>
            <a:endParaRPr lang="sv-SE" sz="2400" b="1" u="none" strike="noStrike" noProof="0" dirty="0">
              <a:solidFill>
                <a:srgbClr val="3B3B3B"/>
              </a:solidFill>
              <a:latin typeface="DM Sans Bold"/>
              <a:ea typeface="DM Sans Bold"/>
              <a:cs typeface="DM Sans Bold"/>
              <a:sym typeface="DM Sans Bold"/>
            </a:endParaRPr>
          </a:p>
        </p:txBody>
      </p:sp>
    </p:spTree>
    <p:extLst>
      <p:ext uri="{BB962C8B-B14F-4D97-AF65-F5344CB8AC3E}">
        <p14:creationId xmlns:p14="http://schemas.microsoft.com/office/powerpoint/2010/main" val="194957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600696" y="266700"/>
            <a:ext cx="17086607" cy="9829800"/>
            <a:chOff x="0" y="0"/>
            <a:chExt cx="14049609" cy="7199053"/>
          </a:xfrm>
        </p:grpSpPr>
        <p:sp>
          <p:nvSpPr>
            <p:cNvPr id="4" name="Freeform 4"/>
            <p:cNvSpPr/>
            <p:nvPr/>
          </p:nvSpPr>
          <p:spPr>
            <a:xfrm>
              <a:off x="0" y="0"/>
              <a:ext cx="14049609" cy="7199054"/>
            </a:xfrm>
            <a:custGeom>
              <a:avLst/>
              <a:gdLst/>
              <a:ahLst/>
              <a:cxnLst/>
              <a:rect l="l" t="t" r="r" b="b"/>
              <a:pathLst>
                <a:path w="14049609" h="7199054">
                  <a:moveTo>
                    <a:pt x="0" y="0"/>
                  </a:moveTo>
                  <a:lnTo>
                    <a:pt x="14049609" y="0"/>
                  </a:lnTo>
                  <a:lnTo>
                    <a:pt x="14049609" y="7199054"/>
                  </a:lnTo>
                  <a:lnTo>
                    <a:pt x="0" y="7199054"/>
                  </a:lnTo>
                  <a:close/>
                </a:path>
              </a:pathLst>
            </a:custGeom>
            <a:solidFill>
              <a:srgbClr val="FFFFFF"/>
            </a:solidFill>
          </p:spPr>
          <p:txBody>
            <a:bodyPr/>
            <a:lstStyle/>
            <a:p>
              <a:endParaRPr lang="sv-SE" noProof="0" dirty="0"/>
            </a:p>
          </p:txBody>
        </p:sp>
      </p:grpSp>
      <p:grpSp>
        <p:nvGrpSpPr>
          <p:cNvPr id="5" name="Group 5"/>
          <p:cNvGrpSpPr/>
          <p:nvPr/>
        </p:nvGrpSpPr>
        <p:grpSpPr>
          <a:xfrm>
            <a:off x="14631209" y="5587639"/>
            <a:ext cx="2891650" cy="1758792"/>
            <a:chOff x="0" y="0"/>
            <a:chExt cx="3855533" cy="2345056"/>
          </a:xfrm>
        </p:grpSpPr>
        <p:pic>
          <p:nvPicPr>
            <p:cNvPr id="6" name="Picture 6"/>
            <p:cNvPicPr>
              <a:picLocks noChangeAspect="1"/>
            </p:cNvPicPr>
            <p:nvPr/>
          </p:nvPicPr>
          <p:blipFill>
            <a:blip r:embed="rId3"/>
            <a:srcRect l="3867" r="3867"/>
            <a:stretch>
              <a:fillRect/>
            </a:stretch>
          </p:blipFill>
          <p:spPr>
            <a:xfrm>
              <a:off x="0" y="0"/>
              <a:ext cx="3855533" cy="2345056"/>
            </a:xfrm>
            <a:prstGeom prst="rect">
              <a:avLst/>
            </a:prstGeom>
          </p:spPr>
        </p:pic>
      </p:grpSp>
      <p:grpSp>
        <p:nvGrpSpPr>
          <p:cNvPr id="7" name="Group 7"/>
          <p:cNvGrpSpPr/>
          <p:nvPr/>
        </p:nvGrpSpPr>
        <p:grpSpPr>
          <a:xfrm>
            <a:off x="11709559" y="3803105"/>
            <a:ext cx="2666385" cy="3569068"/>
            <a:chOff x="0" y="0"/>
            <a:chExt cx="3555179" cy="4758757"/>
          </a:xfrm>
        </p:grpSpPr>
        <p:pic>
          <p:nvPicPr>
            <p:cNvPr id="8" name="Picture 8"/>
            <p:cNvPicPr>
              <a:picLocks noChangeAspect="1"/>
            </p:cNvPicPr>
            <p:nvPr/>
          </p:nvPicPr>
          <p:blipFill>
            <a:blip r:embed="rId4"/>
            <a:srcRect l="29013" r="29013"/>
            <a:stretch>
              <a:fillRect/>
            </a:stretch>
          </p:blipFill>
          <p:spPr>
            <a:xfrm>
              <a:off x="0" y="0"/>
              <a:ext cx="3555179" cy="4758757"/>
            </a:xfrm>
            <a:prstGeom prst="rect">
              <a:avLst/>
            </a:prstGeom>
          </p:spPr>
        </p:pic>
      </p:grpSp>
      <p:grpSp>
        <p:nvGrpSpPr>
          <p:cNvPr id="9" name="Group 9"/>
          <p:cNvGrpSpPr/>
          <p:nvPr/>
        </p:nvGrpSpPr>
        <p:grpSpPr>
          <a:xfrm>
            <a:off x="14631209" y="2036541"/>
            <a:ext cx="2891650" cy="3259359"/>
            <a:chOff x="0" y="0"/>
            <a:chExt cx="3855533" cy="4053647"/>
          </a:xfrm>
        </p:grpSpPr>
        <p:pic>
          <p:nvPicPr>
            <p:cNvPr id="10" name="Picture 10"/>
            <p:cNvPicPr>
              <a:picLocks noChangeAspect="1"/>
            </p:cNvPicPr>
            <p:nvPr/>
          </p:nvPicPr>
          <p:blipFill>
            <a:blip r:embed="rId5"/>
            <a:srcRect t="16738" b="16738"/>
            <a:stretch>
              <a:fillRect/>
            </a:stretch>
          </p:blipFill>
          <p:spPr>
            <a:xfrm>
              <a:off x="0" y="0"/>
              <a:ext cx="3855533" cy="4053647"/>
            </a:xfrm>
            <a:prstGeom prst="rect">
              <a:avLst/>
            </a:prstGeom>
          </p:spPr>
        </p:pic>
      </p:grpSp>
      <p:grpSp>
        <p:nvGrpSpPr>
          <p:cNvPr id="11" name="Group 11"/>
          <p:cNvGrpSpPr/>
          <p:nvPr/>
        </p:nvGrpSpPr>
        <p:grpSpPr>
          <a:xfrm>
            <a:off x="11709559" y="2036541"/>
            <a:ext cx="2705777" cy="1613525"/>
            <a:chOff x="0" y="0"/>
            <a:chExt cx="3607703" cy="2151366"/>
          </a:xfrm>
        </p:grpSpPr>
        <p:pic>
          <p:nvPicPr>
            <p:cNvPr id="12" name="Picture 12"/>
            <p:cNvPicPr>
              <a:picLocks noChangeAspect="1"/>
            </p:cNvPicPr>
            <p:nvPr/>
          </p:nvPicPr>
          <p:blipFill>
            <a:blip r:embed="rId6"/>
            <a:srcRect t="2189" b="2189"/>
            <a:stretch>
              <a:fillRect/>
            </a:stretch>
          </p:blipFill>
          <p:spPr>
            <a:xfrm>
              <a:off x="0" y="0"/>
              <a:ext cx="3607703" cy="2151366"/>
            </a:xfrm>
            <a:prstGeom prst="rect">
              <a:avLst/>
            </a:prstGeom>
          </p:spPr>
        </p:pic>
      </p:grpSp>
      <p:sp>
        <p:nvSpPr>
          <p:cNvPr id="13" name="AutoShape 13"/>
          <p:cNvSpPr/>
          <p:nvPr/>
        </p:nvSpPr>
        <p:spPr>
          <a:xfrm>
            <a:off x="4495800" y="2933700"/>
            <a:ext cx="3291840" cy="0"/>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14" name="TextBox 14"/>
          <p:cNvSpPr txBox="1"/>
          <p:nvPr/>
        </p:nvSpPr>
        <p:spPr>
          <a:xfrm>
            <a:off x="837536" y="529630"/>
            <a:ext cx="7530130" cy="1026796"/>
          </a:xfrm>
          <a:prstGeom prst="rect">
            <a:avLst/>
          </a:prstGeom>
        </p:spPr>
        <p:txBody>
          <a:bodyPr lIns="0" tIns="0" rIns="0" bIns="0" rtlCol="0" anchor="t">
            <a:spAutoFit/>
          </a:bodyPr>
          <a:lstStyle/>
          <a:p>
            <a:pPr algn="l">
              <a:lnSpc>
                <a:spcPts val="7440"/>
              </a:lnSpc>
            </a:pPr>
            <a:r>
              <a:rPr lang="sv-SE" sz="7200" noProof="0" dirty="0">
                <a:solidFill>
                  <a:srgbClr val="3B3B3B"/>
                </a:solidFill>
                <a:latin typeface="Dream Avenue"/>
                <a:ea typeface="Dream Avenue"/>
                <a:cs typeface="Dream Avenue"/>
                <a:sym typeface="Dream Avenue"/>
              </a:rPr>
              <a:t>Golftjej på LBGK</a:t>
            </a:r>
          </a:p>
        </p:txBody>
      </p:sp>
      <p:sp>
        <p:nvSpPr>
          <p:cNvPr id="15" name="TextBox 15"/>
          <p:cNvSpPr txBox="1"/>
          <p:nvPr/>
        </p:nvSpPr>
        <p:spPr>
          <a:xfrm>
            <a:off x="845497" y="1332718"/>
            <a:ext cx="10821064" cy="1408784"/>
          </a:xfrm>
          <a:prstGeom prst="rect">
            <a:avLst/>
          </a:prstGeom>
        </p:spPr>
        <p:txBody>
          <a:bodyPr wrap="square" lIns="0" tIns="0" rIns="0" bIns="0" rtlCol="0" anchor="t">
            <a:spAutoFit/>
          </a:bodyPr>
          <a:lstStyle/>
          <a:p>
            <a:pPr algn="l">
              <a:lnSpc>
                <a:spcPts val="2788"/>
              </a:lnSpc>
            </a:pPr>
            <a:r>
              <a:rPr lang="sv-SE" sz="1700" noProof="0" dirty="0">
                <a:solidFill>
                  <a:srgbClr val="3B3B3B"/>
                </a:solidFill>
                <a:latin typeface="DM Sans"/>
                <a:ea typeface="DM Sans"/>
                <a:cs typeface="DM Sans"/>
                <a:sym typeface="DM Sans"/>
              </a:rPr>
              <a:t>På Lundsbrunn GK </a:t>
            </a:r>
            <a:r>
              <a:rPr lang="sv-SE" sz="1700" dirty="0">
                <a:solidFill>
                  <a:srgbClr val="3B3B3B"/>
                </a:solidFill>
                <a:latin typeface="DM Sans"/>
                <a:ea typeface="DM Sans"/>
                <a:cs typeface="DM Sans"/>
                <a:sym typeface="DM Sans"/>
              </a:rPr>
              <a:t>k</a:t>
            </a:r>
            <a:r>
              <a:rPr lang="sv-SE" sz="1700" noProof="0" dirty="0" err="1">
                <a:solidFill>
                  <a:srgbClr val="3B3B3B"/>
                </a:solidFill>
                <a:latin typeface="DM Sans"/>
                <a:ea typeface="DM Sans"/>
                <a:cs typeface="DM Sans"/>
                <a:sym typeface="DM Sans"/>
              </a:rPr>
              <a:t>ommer</a:t>
            </a:r>
            <a:r>
              <a:rPr lang="sv-SE" sz="1700" noProof="0" dirty="0">
                <a:solidFill>
                  <a:srgbClr val="3B3B3B"/>
                </a:solidFill>
                <a:latin typeface="DM Sans"/>
                <a:ea typeface="DM Sans"/>
                <a:cs typeface="DM Sans"/>
                <a:sym typeface="DM Sans"/>
              </a:rPr>
              <a:t> vi att fortsätta på vår tjejsatsning som vi startade igång 2025. Detta är ett initiativ som syftar till att stärka och inspirera tjejer i åldrarna 2-21år att upptäcka och utvecklas inom golfen. Vi tror på att skapa en inkluderande och välkomnande miljö där tjejer får möjlighet att växa som spelare och samtidigt känna gemenskap och stöd.</a:t>
            </a:r>
          </a:p>
        </p:txBody>
      </p:sp>
      <p:sp>
        <p:nvSpPr>
          <p:cNvPr id="16" name="TextBox 16"/>
          <p:cNvSpPr txBox="1"/>
          <p:nvPr/>
        </p:nvSpPr>
        <p:spPr>
          <a:xfrm>
            <a:off x="765141" y="3008202"/>
            <a:ext cx="10779974" cy="6898492"/>
          </a:xfrm>
          <a:prstGeom prst="rect">
            <a:avLst/>
          </a:prstGeom>
        </p:spPr>
        <p:txBody>
          <a:bodyPr wrap="square" lIns="0" tIns="0" rIns="0" bIns="0" rtlCol="0" anchor="t">
            <a:spAutoFit/>
          </a:bodyPr>
          <a:lstStyle/>
          <a:p>
            <a:pPr marL="0" lvl="0" indent="0" algn="l">
              <a:lnSpc>
                <a:spcPts val="2690"/>
              </a:lnSpc>
              <a:spcBef>
                <a:spcPct val="0"/>
              </a:spcBef>
            </a:pPr>
            <a:r>
              <a:rPr lang="sv-SE" sz="1640" b="1" u="none" strike="noStrike" noProof="0" dirty="0">
                <a:solidFill>
                  <a:srgbClr val="3B3B3B"/>
                </a:solidFill>
                <a:latin typeface="DM Sans Bold"/>
                <a:ea typeface="DM Sans Bold"/>
                <a:cs typeface="DM Sans Bold"/>
                <a:sym typeface="DM Sans Bold"/>
              </a:rPr>
              <a:t>Varför Tjejsatsning?</a:t>
            </a:r>
          </a:p>
          <a:p>
            <a:pPr marL="0" lvl="0" indent="0" algn="l">
              <a:lnSpc>
                <a:spcPts val="2690"/>
              </a:lnSpc>
              <a:spcBef>
                <a:spcPct val="0"/>
              </a:spcBef>
            </a:pPr>
            <a:r>
              <a:rPr lang="sv-SE" sz="1640" u="none" strike="noStrike" noProof="0" dirty="0">
                <a:solidFill>
                  <a:srgbClr val="3B3B3B"/>
                </a:solidFill>
                <a:latin typeface="DM Sans"/>
                <a:ea typeface="DM Sans"/>
                <a:cs typeface="DM Sans"/>
                <a:sym typeface="DM Sans"/>
              </a:rPr>
              <a:t>Golfen domineras av pojkar – vi vill vara en del i att förändra det!</a:t>
            </a:r>
          </a:p>
          <a:p>
            <a:pPr marL="0" lvl="0" indent="0" algn="l">
              <a:lnSpc>
                <a:spcPts val="2690"/>
              </a:lnSpc>
              <a:spcBef>
                <a:spcPct val="0"/>
              </a:spcBef>
            </a:pPr>
            <a:r>
              <a:rPr lang="sv-SE" sz="1640" u="none" strike="noStrike" noProof="0" dirty="0">
                <a:solidFill>
                  <a:srgbClr val="3B3B3B"/>
                </a:solidFill>
                <a:latin typeface="DM Sans"/>
                <a:ea typeface="DM Sans"/>
                <a:cs typeface="DM Sans"/>
                <a:sym typeface="DM Sans"/>
              </a:rPr>
              <a:t>Genom en långsiktig satsning vill vi skapa möjligheter för fler tjejer att utvecklas, trivas och bidra till en positiv framtid för golfen.</a:t>
            </a:r>
          </a:p>
          <a:p>
            <a:pPr marL="0" lvl="0" indent="0" algn="l">
              <a:lnSpc>
                <a:spcPts val="2690"/>
              </a:lnSpc>
              <a:spcBef>
                <a:spcPct val="0"/>
              </a:spcBef>
            </a:pPr>
            <a:r>
              <a:rPr lang="sv-SE" sz="1640" b="1" u="none" strike="noStrike" noProof="0" dirty="0">
                <a:solidFill>
                  <a:srgbClr val="3B3B3B"/>
                </a:solidFill>
                <a:latin typeface="DM Sans Bold"/>
                <a:ea typeface="DM Sans Bold"/>
                <a:cs typeface="DM Sans Bold"/>
                <a:sym typeface="DM Sans Bold"/>
              </a:rPr>
              <a:t>Vad kommer vi att erbjuda i 2026? </a:t>
            </a:r>
            <a:endParaRPr lang="sv-SE" sz="1640" u="none" strike="noStrike" noProof="0" dirty="0">
              <a:solidFill>
                <a:srgbClr val="3B3B3B"/>
              </a:solidFill>
              <a:latin typeface="DM Sans"/>
              <a:ea typeface="DM Sans"/>
              <a:cs typeface="DM Sans"/>
              <a:sym typeface="DM Sans"/>
            </a:endParaRPr>
          </a:p>
          <a:p>
            <a:pPr marL="354146" lvl="1" indent="-177073" algn="l">
              <a:lnSpc>
                <a:spcPts val="2690"/>
              </a:lnSpc>
              <a:buFont typeface="Arial"/>
              <a:buChar char="•"/>
            </a:pPr>
            <a:r>
              <a:rPr lang="sv-SE" sz="1640" b="1" u="none" strike="noStrike" noProof="0" dirty="0">
                <a:solidFill>
                  <a:srgbClr val="3B3B3B"/>
                </a:solidFill>
                <a:latin typeface="DM Sans Bold"/>
                <a:ea typeface="DM Sans Bold"/>
                <a:cs typeface="DM Sans Bold"/>
                <a:sym typeface="DM Sans Bold"/>
              </a:rPr>
              <a:t>Sociala aktiviteter </a:t>
            </a:r>
            <a:r>
              <a:rPr lang="sv-SE" sz="1640" u="none" strike="noStrike" noProof="0" dirty="0">
                <a:solidFill>
                  <a:srgbClr val="3B3B3B"/>
                </a:solidFill>
                <a:latin typeface="DM Sans"/>
                <a:ea typeface="DM Sans"/>
                <a:cs typeface="DM Sans"/>
                <a:sym typeface="DM Sans"/>
              </a:rPr>
              <a:t>– Vi kommer att arrangera en aktivitet 1 gång i månaden med </a:t>
            </a:r>
            <a:r>
              <a:rPr lang="sv-SE" sz="1640" dirty="0">
                <a:solidFill>
                  <a:srgbClr val="3B3B3B"/>
                </a:solidFill>
                <a:latin typeface="DM Sans"/>
                <a:ea typeface="DM Sans"/>
                <a:cs typeface="DM Sans"/>
                <a:sym typeface="DM Sans"/>
              </a:rPr>
              <a:t>start i april till oktober där alla tjejer i klubben samt tjejer som är nyfikna på golf är välkomna att delta. </a:t>
            </a:r>
            <a:r>
              <a:rPr lang="sv-SE" sz="1640" u="none" strike="noStrike" noProof="0" dirty="0">
                <a:solidFill>
                  <a:srgbClr val="3B3B3B"/>
                </a:solidFill>
                <a:latin typeface="DM Sans"/>
                <a:ea typeface="DM Sans"/>
                <a:cs typeface="DM Sans"/>
                <a:sym typeface="DM Sans"/>
              </a:rPr>
              <a:t> </a:t>
            </a:r>
          </a:p>
          <a:p>
            <a:pPr marL="354146" lvl="1" indent="-177073" algn="l">
              <a:lnSpc>
                <a:spcPts val="2690"/>
              </a:lnSpc>
              <a:buFont typeface="Arial"/>
              <a:buChar char="•"/>
            </a:pPr>
            <a:r>
              <a:rPr lang="sv-SE" sz="1640" b="1" dirty="0">
                <a:solidFill>
                  <a:srgbClr val="3B3B3B"/>
                </a:solidFill>
                <a:latin typeface="DM Sans"/>
                <a:ea typeface="DM Sans"/>
                <a:cs typeface="DM Sans"/>
                <a:sym typeface="DM Sans"/>
              </a:rPr>
              <a:t>Samarbete med andra klubbar </a:t>
            </a:r>
            <a:r>
              <a:rPr lang="sv-SE" sz="1640" dirty="0">
                <a:solidFill>
                  <a:srgbClr val="3B3B3B"/>
                </a:solidFill>
                <a:latin typeface="DM Sans"/>
                <a:ea typeface="DM Sans"/>
                <a:cs typeface="DM Sans"/>
                <a:sym typeface="DM Sans"/>
              </a:rPr>
              <a:t>– Vi har ingått i ett samarbete med klubbarna i närområdet där vi planerar träffar där tjejer från olika klubbar får mötas upp och ha roliga träffar tillsammans. </a:t>
            </a:r>
            <a:endParaRPr lang="sv-SE" sz="1640" u="none" strike="noStrike" noProof="0" dirty="0">
              <a:solidFill>
                <a:srgbClr val="3B3B3B"/>
              </a:solidFill>
              <a:latin typeface="DM Sans"/>
              <a:ea typeface="DM Sans"/>
              <a:cs typeface="DM Sans"/>
              <a:sym typeface="DM Sans"/>
            </a:endParaRPr>
          </a:p>
          <a:p>
            <a:pPr marL="354146" lvl="1" indent="-177073" algn="l">
              <a:lnSpc>
                <a:spcPts val="2690"/>
              </a:lnSpc>
              <a:buFont typeface="Arial"/>
              <a:buChar char="•"/>
            </a:pPr>
            <a:r>
              <a:rPr lang="sv-SE" sz="1640" b="1" u="none" strike="noStrike" noProof="0" dirty="0">
                <a:solidFill>
                  <a:srgbClr val="3B3B3B"/>
                </a:solidFill>
                <a:latin typeface="DM Sans Bold"/>
                <a:ea typeface="DM Sans Bold"/>
                <a:cs typeface="DM Sans Bold"/>
                <a:sym typeface="DM Sans Bold"/>
              </a:rPr>
              <a:t>Mentorskap </a:t>
            </a:r>
            <a:r>
              <a:rPr lang="sv-SE" sz="1640" u="none" strike="noStrike" noProof="0" dirty="0">
                <a:solidFill>
                  <a:srgbClr val="3B3B3B"/>
                </a:solidFill>
                <a:latin typeface="DM Sans"/>
                <a:ea typeface="DM Sans"/>
                <a:cs typeface="DM Sans"/>
                <a:sym typeface="DM Sans"/>
              </a:rPr>
              <a:t>– Juniorkommittén stöttar både i vardagen och sporten.</a:t>
            </a:r>
          </a:p>
          <a:p>
            <a:pPr marL="354146" lvl="1" indent="-177073" algn="l">
              <a:lnSpc>
                <a:spcPts val="2690"/>
              </a:lnSpc>
              <a:buFont typeface="Arial"/>
              <a:buChar char="•"/>
            </a:pPr>
            <a:r>
              <a:rPr lang="sv-SE" sz="1640" b="1" u="none" strike="noStrike" noProof="0" dirty="0">
                <a:solidFill>
                  <a:srgbClr val="3B3B3B"/>
                </a:solidFill>
                <a:latin typeface="DM Sans Bold"/>
                <a:ea typeface="DM Sans Bold"/>
                <a:cs typeface="DM Sans Bold"/>
                <a:sym typeface="DM Sans Bold"/>
              </a:rPr>
              <a:t>Låg tröskel för nya spelare</a:t>
            </a:r>
            <a:r>
              <a:rPr lang="sv-SE" sz="1640" u="none" strike="noStrike" noProof="0" dirty="0">
                <a:solidFill>
                  <a:srgbClr val="3B3B3B"/>
                </a:solidFill>
                <a:latin typeface="DM Sans"/>
                <a:ea typeface="DM Sans"/>
                <a:cs typeface="DM Sans"/>
                <a:sym typeface="DM Sans"/>
              </a:rPr>
              <a:t> – Prova-på-dagar och stöd för att ta grönt kort.</a:t>
            </a:r>
          </a:p>
          <a:p>
            <a:pPr marL="354146" lvl="1" indent="-177073" algn="l">
              <a:lnSpc>
                <a:spcPts val="2690"/>
              </a:lnSpc>
              <a:buFont typeface="Arial"/>
              <a:buChar char="•"/>
            </a:pPr>
            <a:r>
              <a:rPr lang="sv-SE" sz="1640" b="1" u="none" strike="noStrike" noProof="0" dirty="0">
                <a:solidFill>
                  <a:srgbClr val="3B3B3B"/>
                </a:solidFill>
                <a:latin typeface="DM Sans Bold"/>
                <a:ea typeface="DM Sans Bold"/>
                <a:cs typeface="DM Sans Bold"/>
                <a:sym typeface="DM Sans Bold"/>
              </a:rPr>
              <a:t>Lekfulla tävlingar – Exempel</a:t>
            </a:r>
            <a:r>
              <a:rPr lang="sv-SE" sz="1640" u="none" strike="noStrike" noProof="0" dirty="0">
                <a:solidFill>
                  <a:srgbClr val="3B3B3B"/>
                </a:solidFill>
                <a:latin typeface="DM Sans"/>
                <a:ea typeface="DM Sans"/>
                <a:cs typeface="DM Sans"/>
                <a:sym typeface="DM Sans"/>
              </a:rPr>
              <a:t>:</a:t>
            </a:r>
          </a:p>
          <a:p>
            <a:pPr marL="708292" lvl="2" indent="-236097" algn="l">
              <a:lnSpc>
                <a:spcPts val="2690"/>
              </a:lnSpc>
              <a:spcBef>
                <a:spcPct val="0"/>
              </a:spcBef>
              <a:buFont typeface="Arial"/>
              <a:buChar char="⚬"/>
            </a:pPr>
            <a:r>
              <a:rPr lang="sv-SE" sz="1640" b="1" i="1" u="none" strike="noStrike" noProof="0" dirty="0">
                <a:solidFill>
                  <a:srgbClr val="3B3B3B"/>
                </a:solidFill>
                <a:latin typeface="DM Sans Bold Italics"/>
                <a:ea typeface="DM Sans Bold Italics"/>
                <a:cs typeface="DM Sans Bold Italics"/>
                <a:sym typeface="DM Sans Bold Italics"/>
              </a:rPr>
              <a:t>SGF Golftjej Poängjakten</a:t>
            </a:r>
            <a:r>
              <a:rPr lang="sv-SE" sz="1640" u="none" strike="noStrike" noProof="0" dirty="0">
                <a:solidFill>
                  <a:srgbClr val="3B3B3B"/>
                </a:solidFill>
                <a:latin typeface="DM Sans"/>
                <a:ea typeface="DM Sans"/>
                <a:cs typeface="DM Sans"/>
                <a:sym typeface="DM Sans"/>
              </a:rPr>
              <a:t> (för tjejer upp till 18 år med handicap 54 eller lägre). Säsongslång juniortävling utan press – bara kul och utveckling!</a:t>
            </a:r>
          </a:p>
          <a:p>
            <a:pPr marL="0" lvl="0" indent="0" algn="l">
              <a:lnSpc>
                <a:spcPts val="2690"/>
              </a:lnSpc>
              <a:spcBef>
                <a:spcPct val="0"/>
              </a:spcBef>
            </a:pPr>
            <a:r>
              <a:rPr lang="sv-SE" sz="1640" b="1" u="none" strike="noStrike" noProof="0" dirty="0">
                <a:solidFill>
                  <a:srgbClr val="3B3B3B"/>
                </a:solidFill>
                <a:latin typeface="DM Sans Bold"/>
                <a:ea typeface="DM Sans Bold"/>
                <a:cs typeface="DM Sans Bold"/>
                <a:sym typeface="DM Sans Bold"/>
              </a:rPr>
              <a:t>Vårt mål</a:t>
            </a:r>
          </a:p>
          <a:p>
            <a:pPr marL="0" lvl="0" indent="0" algn="l">
              <a:lnSpc>
                <a:spcPts val="2690"/>
              </a:lnSpc>
              <a:spcBef>
                <a:spcPct val="0"/>
              </a:spcBef>
            </a:pPr>
            <a:r>
              <a:rPr lang="sv-SE" sz="1640" u="none" strike="noStrike" noProof="0" dirty="0">
                <a:solidFill>
                  <a:srgbClr val="3B3B3B"/>
                </a:solidFill>
                <a:latin typeface="DM Sans"/>
                <a:ea typeface="DM Sans"/>
                <a:cs typeface="DM Sans"/>
                <a:sym typeface="DM Sans"/>
              </a:rPr>
              <a:t>Golf är en sport för alla, och vi ser en chans att öppna dörrarna ännu mer för tjejer att ta plats och trivas inom sporten. Genom att fokusera på unga tjejer vill vi vara med och skapa en framtid där golf präglas av både jämställdhet och mångfald.</a:t>
            </a:r>
          </a:p>
          <a:p>
            <a:pPr marL="0" lvl="0" indent="0" algn="l">
              <a:lnSpc>
                <a:spcPts val="2690"/>
              </a:lnSpc>
              <a:spcBef>
                <a:spcPct val="0"/>
              </a:spcBef>
            </a:pPr>
            <a:endParaRPr lang="sv-SE" sz="1640" u="none" strike="noStrike" noProof="0" dirty="0">
              <a:solidFill>
                <a:srgbClr val="3B3B3B"/>
              </a:solidFill>
              <a:latin typeface="DM Sans"/>
              <a:ea typeface="DM Sans"/>
              <a:cs typeface="DM Sans"/>
              <a:sym typeface="DM Sans"/>
            </a:endParaRPr>
          </a:p>
          <a:p>
            <a:pPr marL="0" lvl="0" indent="0" algn="l">
              <a:lnSpc>
                <a:spcPts val="2690"/>
              </a:lnSpc>
              <a:spcBef>
                <a:spcPct val="0"/>
              </a:spcBef>
            </a:pPr>
            <a:r>
              <a:rPr lang="sv-SE" sz="1640" u="none" strike="noStrike" noProof="0" dirty="0">
                <a:solidFill>
                  <a:srgbClr val="3B3B3B"/>
                </a:solidFill>
                <a:latin typeface="DM Sans"/>
                <a:ea typeface="DM Sans"/>
                <a:cs typeface="DM Sans"/>
                <a:sym typeface="DM Sans"/>
              </a:rPr>
              <a:t> </a:t>
            </a:r>
            <a:r>
              <a:rPr lang="sv-SE" sz="1640" b="1" i="1" u="none" strike="noStrike" noProof="0" dirty="0">
                <a:solidFill>
                  <a:srgbClr val="3B3B3B"/>
                </a:solidFill>
                <a:latin typeface="DM Sans Bold Italics"/>
                <a:ea typeface="DM Sans Bold Italics"/>
                <a:cs typeface="DM Sans Bold Italics"/>
                <a:sym typeface="DM Sans Bold Italics"/>
              </a:rPr>
              <a:t>Tillsammans skapar vi en mer jämställd och inspirerande golfvärld.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743364" y="728347"/>
            <a:ext cx="16936430" cy="8785254"/>
            <a:chOff x="0" y="0"/>
            <a:chExt cx="13926125" cy="7223750"/>
          </a:xfrm>
        </p:grpSpPr>
        <p:sp>
          <p:nvSpPr>
            <p:cNvPr id="4" name="Freeform 4"/>
            <p:cNvSpPr/>
            <p:nvPr/>
          </p:nvSpPr>
          <p:spPr>
            <a:xfrm>
              <a:off x="0" y="0"/>
              <a:ext cx="13926125" cy="7223751"/>
            </a:xfrm>
            <a:custGeom>
              <a:avLst/>
              <a:gdLst/>
              <a:ahLst/>
              <a:cxnLst/>
              <a:rect l="l" t="t" r="r" b="b"/>
              <a:pathLst>
                <a:path w="13926125" h="7223751">
                  <a:moveTo>
                    <a:pt x="0" y="0"/>
                  </a:moveTo>
                  <a:lnTo>
                    <a:pt x="13926125" y="0"/>
                  </a:lnTo>
                  <a:lnTo>
                    <a:pt x="13926125" y="7223751"/>
                  </a:lnTo>
                  <a:lnTo>
                    <a:pt x="0" y="7223751"/>
                  </a:lnTo>
                  <a:close/>
                </a:path>
              </a:pathLst>
            </a:custGeom>
            <a:solidFill>
              <a:srgbClr val="FFFFFF"/>
            </a:solidFill>
          </p:spPr>
          <p:txBody>
            <a:bodyPr/>
            <a:lstStyle/>
            <a:p>
              <a:endParaRPr lang="sv-SE" noProof="0" dirty="0"/>
            </a:p>
          </p:txBody>
        </p:sp>
      </p:grpSp>
      <p:sp>
        <p:nvSpPr>
          <p:cNvPr id="5" name="AutoShape 5"/>
          <p:cNvSpPr/>
          <p:nvPr/>
        </p:nvSpPr>
        <p:spPr>
          <a:xfrm>
            <a:off x="1284170" y="2063988"/>
            <a:ext cx="15168436" cy="0"/>
          </a:xfrm>
          <a:prstGeom prst="line">
            <a:avLst/>
          </a:prstGeom>
          <a:ln w="28575" cap="flat">
            <a:solidFill>
              <a:srgbClr val="836B5A"/>
            </a:solidFill>
            <a:prstDash val="solid"/>
            <a:headEnd type="none" w="sm" len="sm"/>
            <a:tailEnd type="none" w="sm" len="sm"/>
          </a:ln>
        </p:spPr>
        <p:txBody>
          <a:bodyPr/>
          <a:lstStyle/>
          <a:p>
            <a:endParaRPr lang="sv-SE" noProof="0" dirty="0"/>
          </a:p>
        </p:txBody>
      </p:sp>
      <p:grpSp>
        <p:nvGrpSpPr>
          <p:cNvPr id="6" name="Group 6"/>
          <p:cNvGrpSpPr/>
          <p:nvPr/>
        </p:nvGrpSpPr>
        <p:grpSpPr>
          <a:xfrm>
            <a:off x="12738206" y="2289187"/>
            <a:ext cx="460726" cy="46072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9C8B"/>
            </a:solidFill>
          </p:spPr>
          <p:txBody>
            <a:bodyPr/>
            <a:lstStyle/>
            <a:p>
              <a:endParaRPr lang="sv-SE" noProof="0" dirty="0"/>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690"/>
                </a:lnSpc>
              </a:pPr>
              <a:endParaRPr lang="sv-SE" noProof="0" dirty="0"/>
            </a:p>
          </p:txBody>
        </p:sp>
      </p:grpSp>
      <p:sp>
        <p:nvSpPr>
          <p:cNvPr id="9" name="TextBox 9"/>
          <p:cNvSpPr txBox="1"/>
          <p:nvPr/>
        </p:nvSpPr>
        <p:spPr>
          <a:xfrm>
            <a:off x="1284170" y="1071773"/>
            <a:ext cx="14721326" cy="988732"/>
          </a:xfrm>
          <a:prstGeom prst="rect">
            <a:avLst/>
          </a:prstGeom>
        </p:spPr>
        <p:txBody>
          <a:bodyPr lIns="0" tIns="0" rIns="0" bIns="0" rtlCol="0" anchor="t">
            <a:spAutoFit/>
          </a:bodyPr>
          <a:lstStyle/>
          <a:p>
            <a:pPr algn="l">
              <a:lnSpc>
                <a:spcPts val="7440"/>
              </a:lnSpc>
            </a:pPr>
            <a:r>
              <a:rPr lang="sv-SE" sz="7200" noProof="0" dirty="0">
                <a:solidFill>
                  <a:srgbClr val="3B3B3B"/>
                </a:solidFill>
                <a:latin typeface="Dream Avenue"/>
                <a:ea typeface="Dream Avenue"/>
                <a:cs typeface="Dream Avenue"/>
                <a:sym typeface="Dream Avenue"/>
              </a:rPr>
              <a:t>Stöd till alla juniorer</a:t>
            </a:r>
          </a:p>
        </p:txBody>
      </p:sp>
      <p:sp>
        <p:nvSpPr>
          <p:cNvPr id="10" name="TextBox 10"/>
          <p:cNvSpPr txBox="1"/>
          <p:nvPr/>
        </p:nvSpPr>
        <p:spPr>
          <a:xfrm>
            <a:off x="12673904" y="2898251"/>
            <a:ext cx="4805978" cy="4586448"/>
          </a:xfrm>
          <a:prstGeom prst="rect">
            <a:avLst/>
          </a:prstGeom>
        </p:spPr>
        <p:txBody>
          <a:bodyPr lIns="0" tIns="0" rIns="0" bIns="0" rtlCol="0" anchor="t">
            <a:spAutoFit/>
          </a:bodyPr>
          <a:lstStyle/>
          <a:p>
            <a:pPr marL="480063" lvl="1" indent="-285750" algn="l">
              <a:lnSpc>
                <a:spcPts val="2952"/>
              </a:lnSpc>
              <a:buFont typeface="Arial" panose="020B0604020202020204" pitchFamily="34" charset="0"/>
              <a:buChar char="•"/>
            </a:pPr>
            <a:r>
              <a:rPr lang="sv-SE" sz="1800" noProof="0" dirty="0">
                <a:solidFill>
                  <a:srgbClr val="3B3B3B"/>
                </a:solidFill>
                <a:latin typeface="DM Sans"/>
                <a:ea typeface="DM Sans"/>
                <a:cs typeface="DM Sans"/>
                <a:sym typeface="DM Sans"/>
              </a:rPr>
              <a:t>Under 2026 kommer alla juniorer att delta i en regelkurs tillsammans med Berndt. Syftet med kursen är att ge en bättre förståelse för golfregler och hur man hanterar olika situationer som kan uppstå på banan – även sådana där man, trots god regelkunskap, kan känna sig osäker. </a:t>
            </a:r>
          </a:p>
          <a:p>
            <a:pPr marL="480063" lvl="1" indent="-285750" algn="l">
              <a:lnSpc>
                <a:spcPts val="2952"/>
              </a:lnSpc>
              <a:buFont typeface="Arial" panose="020B0604020202020204" pitchFamily="34" charset="0"/>
              <a:buChar char="•"/>
            </a:pPr>
            <a:r>
              <a:rPr lang="sv-SE" sz="1800" noProof="0" dirty="0">
                <a:solidFill>
                  <a:srgbClr val="3B3B3B"/>
                </a:solidFill>
                <a:latin typeface="DM Sans"/>
                <a:ea typeface="DM Sans"/>
                <a:cs typeface="DM Sans"/>
                <a:sym typeface="DM Sans"/>
              </a:rPr>
              <a:t>Datum för regelkursen kommer att meddelas längre fram. Vi räknar med att samtliga juniorer anmäler sig och deltar i detta tillfälle. </a:t>
            </a:r>
          </a:p>
        </p:txBody>
      </p:sp>
      <p:sp>
        <p:nvSpPr>
          <p:cNvPr id="11" name="TextBox 11"/>
          <p:cNvSpPr txBox="1"/>
          <p:nvPr/>
        </p:nvSpPr>
        <p:spPr>
          <a:xfrm>
            <a:off x="13296955" y="2212485"/>
            <a:ext cx="3824090" cy="508857"/>
          </a:xfrm>
          <a:prstGeom prst="rect">
            <a:avLst/>
          </a:prstGeom>
        </p:spPr>
        <p:txBody>
          <a:bodyPr wrap="square" lIns="0" tIns="0" rIns="0" bIns="0" rtlCol="0" anchor="t">
            <a:spAutoFit/>
          </a:bodyPr>
          <a:lstStyle/>
          <a:p>
            <a:pPr marL="0" lvl="0" indent="0" algn="l">
              <a:lnSpc>
                <a:spcPts val="4264"/>
              </a:lnSpc>
              <a:spcBef>
                <a:spcPct val="0"/>
              </a:spcBef>
            </a:pPr>
            <a:r>
              <a:rPr lang="sv-SE" sz="2600" b="1" u="none" strike="noStrike" noProof="0" dirty="0">
                <a:solidFill>
                  <a:srgbClr val="3B3B3B"/>
                </a:solidFill>
                <a:latin typeface="DM Sans Bold"/>
                <a:ea typeface="DM Sans Bold"/>
                <a:cs typeface="DM Sans Bold"/>
                <a:sym typeface="DM Sans Bold"/>
              </a:rPr>
              <a:t>Regelkurs med Berndt</a:t>
            </a:r>
          </a:p>
        </p:txBody>
      </p:sp>
      <p:grpSp>
        <p:nvGrpSpPr>
          <p:cNvPr id="12" name="Group 12"/>
          <p:cNvGrpSpPr/>
          <p:nvPr/>
        </p:nvGrpSpPr>
        <p:grpSpPr>
          <a:xfrm>
            <a:off x="6820943" y="2270768"/>
            <a:ext cx="473629" cy="4736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9C8B"/>
            </a:solidFill>
          </p:spPr>
          <p:txBody>
            <a:bodyPr/>
            <a:lstStyle/>
            <a:p>
              <a:endParaRPr lang="sv-SE" noProof="0" dirty="0"/>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690"/>
                </a:lnSpc>
              </a:pPr>
              <a:endParaRPr lang="sv-SE" noProof="0" dirty="0"/>
            </a:p>
          </p:txBody>
        </p:sp>
      </p:grpSp>
      <p:grpSp>
        <p:nvGrpSpPr>
          <p:cNvPr id="15" name="Group 15"/>
          <p:cNvGrpSpPr/>
          <p:nvPr/>
        </p:nvGrpSpPr>
        <p:grpSpPr>
          <a:xfrm>
            <a:off x="1122893" y="2283600"/>
            <a:ext cx="469998" cy="46999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9C8B"/>
            </a:solidFill>
          </p:spPr>
          <p:txBody>
            <a:bodyPr/>
            <a:lstStyle/>
            <a:p>
              <a:endParaRPr lang="sv-SE" noProof="0" dirty="0"/>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690"/>
                </a:lnSpc>
              </a:pPr>
              <a:endParaRPr lang="sv-SE" noProof="0" dirty="0"/>
            </a:p>
          </p:txBody>
        </p:sp>
      </p:grpSp>
      <p:sp>
        <p:nvSpPr>
          <p:cNvPr id="18" name="TextBox 18"/>
          <p:cNvSpPr txBox="1"/>
          <p:nvPr/>
        </p:nvSpPr>
        <p:spPr>
          <a:xfrm>
            <a:off x="7447625" y="2222049"/>
            <a:ext cx="4653707" cy="508857"/>
          </a:xfrm>
          <a:prstGeom prst="rect">
            <a:avLst/>
          </a:prstGeom>
        </p:spPr>
        <p:txBody>
          <a:bodyPr lIns="0" tIns="0" rIns="0" bIns="0" rtlCol="0" anchor="t">
            <a:spAutoFit/>
          </a:bodyPr>
          <a:lstStyle/>
          <a:p>
            <a:pPr marL="0" lvl="0" indent="0" algn="l">
              <a:lnSpc>
                <a:spcPts val="4264"/>
              </a:lnSpc>
              <a:spcBef>
                <a:spcPct val="0"/>
              </a:spcBef>
            </a:pPr>
            <a:r>
              <a:rPr lang="sv-SE" sz="2600" b="1" u="none" strike="noStrike" noProof="0" dirty="0">
                <a:solidFill>
                  <a:srgbClr val="3B3B3B"/>
                </a:solidFill>
                <a:latin typeface="DM Sans Bold"/>
                <a:ea typeface="DM Sans Bold"/>
                <a:cs typeface="DM Sans Bold"/>
                <a:sym typeface="DM Sans Bold"/>
              </a:rPr>
              <a:t>Spelträning på 18-hålsbanan</a:t>
            </a:r>
          </a:p>
        </p:txBody>
      </p:sp>
      <p:sp>
        <p:nvSpPr>
          <p:cNvPr id="19" name="TextBox 19"/>
          <p:cNvSpPr txBox="1"/>
          <p:nvPr/>
        </p:nvSpPr>
        <p:spPr>
          <a:xfrm>
            <a:off x="1685530" y="2200761"/>
            <a:ext cx="4769941" cy="1060290"/>
          </a:xfrm>
          <a:prstGeom prst="rect">
            <a:avLst/>
          </a:prstGeom>
        </p:spPr>
        <p:txBody>
          <a:bodyPr lIns="0" tIns="0" rIns="0" bIns="0" rtlCol="0" anchor="t">
            <a:spAutoFit/>
          </a:bodyPr>
          <a:lstStyle/>
          <a:p>
            <a:pPr marL="0" lvl="0" indent="0" algn="l">
              <a:lnSpc>
                <a:spcPts val="4264"/>
              </a:lnSpc>
              <a:spcBef>
                <a:spcPct val="0"/>
              </a:spcBef>
            </a:pPr>
            <a:r>
              <a:rPr lang="sv-SE" sz="2800" b="1" u="none" strike="noStrike" noProof="0" dirty="0">
                <a:solidFill>
                  <a:srgbClr val="3B3B3B"/>
                </a:solidFill>
                <a:latin typeface="DM Sans Bold"/>
                <a:ea typeface="DM Sans Bold"/>
                <a:cs typeface="DM Sans Bold"/>
                <a:sym typeface="DM Sans Bold"/>
              </a:rPr>
              <a:t>Juniorer som inte känner sig redo för 18-hålsbanan </a:t>
            </a:r>
          </a:p>
        </p:txBody>
      </p:sp>
      <p:sp>
        <p:nvSpPr>
          <p:cNvPr id="20" name="TextBox 20"/>
          <p:cNvSpPr txBox="1"/>
          <p:nvPr/>
        </p:nvSpPr>
        <p:spPr>
          <a:xfrm>
            <a:off x="6634500" y="3005610"/>
            <a:ext cx="5891808" cy="6125331"/>
          </a:xfrm>
          <a:prstGeom prst="rect">
            <a:avLst/>
          </a:prstGeom>
        </p:spPr>
        <p:txBody>
          <a:bodyPr wrap="square" lIns="0" tIns="0" rIns="0" bIns="0" rtlCol="0" anchor="t">
            <a:spAutoFit/>
          </a:bodyPr>
          <a:lstStyle>
            <a:defPPr>
              <a:defRPr lang="en-US"/>
            </a:defPPr>
            <a:lvl2pPr marL="388626" lvl="1" indent="-194313">
              <a:lnSpc>
                <a:spcPts val="2952"/>
              </a:lnSpc>
              <a:buFont typeface="Arial"/>
              <a:buChar char="•"/>
              <a:defRPr>
                <a:solidFill>
                  <a:srgbClr val="3B3B3B"/>
                </a:solidFill>
                <a:latin typeface="DM Sans"/>
                <a:ea typeface="DM Sans"/>
                <a:cs typeface="DM Sans"/>
              </a:defRPr>
            </a:lvl2pPr>
          </a:lstStyle>
          <a:p>
            <a:pPr lvl="1"/>
            <a:r>
              <a:rPr lang="sv-SE" dirty="0"/>
              <a:t>För juniorer som ingår i en träningsgrupp erbjuder vi extra stöd i form av spelträning ute på banan. Syftet är att hjälpa dig bli tryggare i ditt spel och utveckla din förståelse för hur man spelar golf på banan.</a:t>
            </a:r>
          </a:p>
          <a:p>
            <a:pPr lvl="1"/>
            <a:r>
              <a:rPr lang="sv-SE" dirty="0"/>
              <a:t>Spelträningen genomförs en gång i månaden och anmälan krävs senast två dagar innan.</a:t>
            </a:r>
          </a:p>
          <a:p>
            <a:pPr lvl="1"/>
            <a:r>
              <a:rPr lang="sv-SE" dirty="0"/>
              <a:t>Under spelträningen får du tips och råd av Joakim och Carl kring spelstrategi, beslutsfattande och hur du kan tänka i olika situationer på banan. Du har även möjlighet att ställa frågor om allt som rör golfspelet.</a:t>
            </a:r>
          </a:p>
          <a:p>
            <a:pPr lvl="1"/>
            <a:r>
              <a:rPr lang="sv-SE" dirty="0"/>
              <a:t>Fokus ligger inte på teknik – den tränar du tillsammans med Oscar under ordinarie träning – utan på hur du kan spela smartare, känna dig tryggare och, om det är ditt mål, förbättra ditt score.</a:t>
            </a:r>
          </a:p>
        </p:txBody>
      </p:sp>
      <p:sp>
        <p:nvSpPr>
          <p:cNvPr id="21" name="TextBox 21"/>
          <p:cNvSpPr txBox="1"/>
          <p:nvPr/>
        </p:nvSpPr>
        <p:spPr>
          <a:xfrm>
            <a:off x="1571997" y="3895153"/>
            <a:ext cx="4805978" cy="354521"/>
          </a:xfrm>
          <a:prstGeom prst="rect">
            <a:avLst/>
          </a:prstGeom>
        </p:spPr>
        <p:txBody>
          <a:bodyPr lIns="0" tIns="0" rIns="0" bIns="0" rtlCol="0" anchor="t">
            <a:spAutoFit/>
          </a:bodyPr>
          <a:lstStyle/>
          <a:p>
            <a:pPr marL="194313" lvl="1" algn="l">
              <a:lnSpc>
                <a:spcPts val="2952"/>
              </a:lnSpc>
            </a:pPr>
            <a:r>
              <a:rPr lang="sv-SE" sz="1800" noProof="0" dirty="0">
                <a:solidFill>
                  <a:srgbClr val="3B3B3B"/>
                </a:solidFill>
                <a:latin typeface="DM Sans"/>
                <a:ea typeface="DM Sans"/>
                <a:cs typeface="DM Sans"/>
                <a:sym typeface="DM Sans"/>
              </a:rPr>
              <a:t> </a:t>
            </a:r>
          </a:p>
        </p:txBody>
      </p:sp>
      <p:sp>
        <p:nvSpPr>
          <p:cNvPr id="22" name="TextBox 20">
            <a:extLst>
              <a:ext uri="{FF2B5EF4-FFF2-40B4-BE49-F238E27FC236}">
                <a16:creationId xmlns:a16="http://schemas.microsoft.com/office/drawing/2014/main" id="{552B8631-E4FE-49EC-5ECC-959DD41D6C1D}"/>
              </a:ext>
            </a:extLst>
          </p:cNvPr>
          <p:cNvSpPr txBox="1"/>
          <p:nvPr/>
        </p:nvSpPr>
        <p:spPr>
          <a:xfrm>
            <a:off x="1394661" y="3261051"/>
            <a:ext cx="4805978" cy="6125331"/>
          </a:xfrm>
          <a:prstGeom prst="rect">
            <a:avLst/>
          </a:prstGeom>
        </p:spPr>
        <p:txBody>
          <a:bodyPr lIns="0" tIns="0" rIns="0" bIns="0" rtlCol="0" anchor="t">
            <a:spAutoFit/>
          </a:bodyPr>
          <a:lstStyle/>
          <a:p>
            <a:pPr marL="480063" lvl="1" indent="-285750" algn="l">
              <a:lnSpc>
                <a:spcPts val="2952"/>
              </a:lnSpc>
              <a:buFont typeface="Arial" panose="020B0604020202020204" pitchFamily="34" charset="0"/>
              <a:buChar char="•"/>
            </a:pPr>
            <a:r>
              <a:rPr lang="sv-SE" sz="1800" noProof="0" dirty="0">
                <a:solidFill>
                  <a:srgbClr val="3B3B3B"/>
                </a:solidFill>
                <a:latin typeface="DM Sans"/>
                <a:ea typeface="DM Sans"/>
                <a:cs typeface="DM Sans"/>
                <a:sym typeface="DM Sans"/>
              </a:rPr>
              <a:t>För dig som är junior och </a:t>
            </a:r>
            <a:r>
              <a:rPr lang="sv-SE" sz="1800" b="1" noProof="0" dirty="0">
                <a:solidFill>
                  <a:srgbClr val="3B3B3B"/>
                </a:solidFill>
                <a:latin typeface="DM Sans"/>
                <a:ea typeface="DM Sans"/>
                <a:cs typeface="DM Sans"/>
                <a:sym typeface="DM Sans"/>
              </a:rPr>
              <a:t>inte</a:t>
            </a:r>
            <a:r>
              <a:rPr lang="sv-SE" sz="1800" noProof="0" dirty="0">
                <a:solidFill>
                  <a:srgbClr val="3B3B3B"/>
                </a:solidFill>
                <a:latin typeface="DM Sans"/>
                <a:ea typeface="DM Sans"/>
                <a:cs typeface="DM Sans"/>
                <a:sym typeface="DM Sans"/>
              </a:rPr>
              <a:t> känner dig riktigt </a:t>
            </a:r>
            <a:r>
              <a:rPr lang="sv-SE" sz="1800" b="1" noProof="0" dirty="0">
                <a:solidFill>
                  <a:srgbClr val="3B3B3B"/>
                </a:solidFill>
                <a:latin typeface="DM Sans"/>
                <a:ea typeface="DM Sans"/>
                <a:cs typeface="DM Sans"/>
                <a:sym typeface="DM Sans"/>
              </a:rPr>
              <a:t>redo för 18-hålsbanan</a:t>
            </a:r>
            <a:r>
              <a:rPr lang="sv-SE" sz="1800" noProof="0" dirty="0">
                <a:solidFill>
                  <a:srgbClr val="3B3B3B"/>
                </a:solidFill>
                <a:latin typeface="DM Sans"/>
                <a:ea typeface="DM Sans"/>
                <a:cs typeface="DM Sans"/>
                <a:sym typeface="DM Sans"/>
              </a:rPr>
              <a:t>. Kanske känner dig osäker om regler eller vill bli säkrare i ditt spel så erbjuder vi </a:t>
            </a:r>
            <a:r>
              <a:rPr lang="sv-SE" sz="1800" b="1" noProof="0" dirty="0">
                <a:solidFill>
                  <a:srgbClr val="3B3B3B"/>
                </a:solidFill>
                <a:latin typeface="DM Sans"/>
                <a:ea typeface="DM Sans"/>
                <a:cs typeface="DM Sans"/>
                <a:sym typeface="DM Sans"/>
              </a:rPr>
              <a:t>spelträning på 6-hålsbanan varannan onsdag. </a:t>
            </a:r>
          </a:p>
          <a:p>
            <a:pPr marL="480063" lvl="1" indent="-285750">
              <a:lnSpc>
                <a:spcPts val="2952"/>
              </a:lnSpc>
              <a:buFont typeface="Arial" panose="020B0604020202020204" pitchFamily="34" charset="0"/>
              <a:buChar char="•"/>
            </a:pPr>
            <a:r>
              <a:rPr lang="sv-SE" dirty="0">
                <a:solidFill>
                  <a:srgbClr val="3B3B3B"/>
                </a:solidFill>
                <a:latin typeface="DM Sans"/>
              </a:rPr>
              <a:t>Anmälan sker senast måndagen innan (2 dagar före), så att vi kan planera hur många ledare som behövs på plats.</a:t>
            </a:r>
          </a:p>
          <a:p>
            <a:pPr marL="480063" lvl="1" indent="-285750">
              <a:lnSpc>
                <a:spcPts val="2952"/>
              </a:lnSpc>
              <a:buFont typeface="Arial" panose="020B0604020202020204" pitchFamily="34" charset="0"/>
              <a:buChar char="•"/>
            </a:pPr>
            <a:r>
              <a:rPr lang="sv-SE" dirty="0">
                <a:solidFill>
                  <a:srgbClr val="3B3B3B"/>
                </a:solidFill>
                <a:latin typeface="DM Sans"/>
              </a:rPr>
              <a:t>Det finns inget krav på att spela alla 6 hål – du spelar så många du vill och orkar. Fokus är på spelglädje, trygghet och att ha kul, helt utan press.</a:t>
            </a:r>
            <a:r>
              <a:rPr lang="sv-SE" dirty="0">
                <a:solidFill>
                  <a:srgbClr val="3B3B3B"/>
                </a:solidFill>
                <a:latin typeface="DM Sans"/>
                <a:sym typeface="DM Sans"/>
              </a:rPr>
              <a:t> </a:t>
            </a:r>
          </a:p>
          <a:p>
            <a:pPr marL="480063" lvl="1" indent="-285750" algn="l">
              <a:lnSpc>
                <a:spcPts val="2952"/>
              </a:lnSpc>
              <a:buFont typeface="Arial" panose="020B0604020202020204" pitchFamily="34" charset="0"/>
              <a:buChar char="•"/>
            </a:pPr>
            <a:r>
              <a:rPr lang="sv-SE" dirty="0">
                <a:solidFill>
                  <a:srgbClr val="3B3B3B"/>
                </a:solidFill>
                <a:latin typeface="DM Sans"/>
              </a:rPr>
              <a:t>Tid: Onsdagar 17:00-18:00 </a:t>
            </a:r>
          </a:p>
          <a:p>
            <a:pPr marL="480063" lvl="1" indent="-285750" algn="l">
              <a:lnSpc>
                <a:spcPts val="2952"/>
              </a:lnSpc>
              <a:buFont typeface="Arial" panose="020B0604020202020204" pitchFamily="34" charset="0"/>
              <a:buChar char="•"/>
            </a:pPr>
            <a:r>
              <a:rPr lang="sv-SE" dirty="0">
                <a:solidFill>
                  <a:srgbClr val="3B3B3B"/>
                </a:solidFill>
                <a:latin typeface="DM Sans"/>
              </a:rPr>
              <a:t>Plats: Samling vid första tee på 6-hålsbanan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6592" b="-16592"/>
            </a:stretch>
          </a:blipFill>
        </p:spPr>
        <p:txBody>
          <a:bodyPr/>
          <a:lstStyle/>
          <a:p>
            <a:endParaRPr lang="sv-SE" noProof="0" dirty="0"/>
          </a:p>
        </p:txBody>
      </p:sp>
      <p:grpSp>
        <p:nvGrpSpPr>
          <p:cNvPr id="3" name="Group 3"/>
          <p:cNvGrpSpPr/>
          <p:nvPr/>
        </p:nvGrpSpPr>
        <p:grpSpPr>
          <a:xfrm>
            <a:off x="304800" y="190500"/>
            <a:ext cx="17359977" cy="9906000"/>
            <a:chOff x="0" y="0"/>
            <a:chExt cx="14012564" cy="7933380"/>
          </a:xfrm>
        </p:grpSpPr>
        <p:sp>
          <p:nvSpPr>
            <p:cNvPr id="4" name="Freeform 4"/>
            <p:cNvSpPr/>
            <p:nvPr/>
          </p:nvSpPr>
          <p:spPr>
            <a:xfrm>
              <a:off x="0" y="0"/>
              <a:ext cx="14012563" cy="7933380"/>
            </a:xfrm>
            <a:custGeom>
              <a:avLst/>
              <a:gdLst/>
              <a:ahLst/>
              <a:cxnLst/>
              <a:rect l="l" t="t" r="r" b="b"/>
              <a:pathLst>
                <a:path w="14012563" h="7933380">
                  <a:moveTo>
                    <a:pt x="0" y="0"/>
                  </a:moveTo>
                  <a:lnTo>
                    <a:pt x="14012563" y="0"/>
                  </a:lnTo>
                  <a:lnTo>
                    <a:pt x="14012563" y="7933380"/>
                  </a:lnTo>
                  <a:lnTo>
                    <a:pt x="0" y="7933380"/>
                  </a:lnTo>
                  <a:close/>
                </a:path>
              </a:pathLst>
            </a:custGeom>
            <a:solidFill>
              <a:srgbClr val="FFFFFF"/>
            </a:solidFill>
          </p:spPr>
          <p:txBody>
            <a:bodyPr/>
            <a:lstStyle/>
            <a:p>
              <a:endParaRPr lang="sv-SE" noProof="0" dirty="0"/>
            </a:p>
          </p:txBody>
        </p:sp>
      </p:grpSp>
      <p:sp>
        <p:nvSpPr>
          <p:cNvPr id="6" name="TextBox 6"/>
          <p:cNvSpPr txBox="1"/>
          <p:nvPr/>
        </p:nvSpPr>
        <p:spPr>
          <a:xfrm>
            <a:off x="592517" y="339948"/>
            <a:ext cx="7032279" cy="946413"/>
          </a:xfrm>
          <a:prstGeom prst="rect">
            <a:avLst/>
          </a:prstGeom>
        </p:spPr>
        <p:txBody>
          <a:bodyPr lIns="0" tIns="0" rIns="0" bIns="0" rtlCol="0" anchor="t">
            <a:spAutoFit/>
          </a:bodyPr>
          <a:lstStyle/>
          <a:p>
            <a:pPr algn="l">
              <a:lnSpc>
                <a:spcPts val="7161"/>
              </a:lnSpc>
            </a:pPr>
            <a:r>
              <a:rPr lang="sv-SE" sz="6600" noProof="0" dirty="0">
                <a:solidFill>
                  <a:srgbClr val="3B3B3B"/>
                </a:solidFill>
                <a:latin typeface="Dream Avenue"/>
                <a:ea typeface="Dream Avenue"/>
                <a:cs typeface="Dream Avenue"/>
                <a:sym typeface="Dream Avenue"/>
              </a:rPr>
              <a:t>Aktiviteter 2026</a:t>
            </a:r>
          </a:p>
        </p:txBody>
      </p:sp>
      <p:sp>
        <p:nvSpPr>
          <p:cNvPr id="8" name="TextBox 8"/>
          <p:cNvSpPr txBox="1"/>
          <p:nvPr/>
        </p:nvSpPr>
        <p:spPr>
          <a:xfrm>
            <a:off x="592517" y="1147667"/>
            <a:ext cx="4270218" cy="437862"/>
          </a:xfrm>
          <a:prstGeom prst="rect">
            <a:avLst/>
          </a:prstGeom>
        </p:spPr>
        <p:txBody>
          <a:bodyPr lIns="0" tIns="0" rIns="0" bIns="0" rtlCol="0" anchor="t">
            <a:spAutoFit/>
          </a:bodyPr>
          <a:lstStyle/>
          <a:p>
            <a:pPr marL="0" lvl="0" indent="0" algn="ctr">
              <a:lnSpc>
                <a:spcPts val="3690"/>
              </a:lnSpc>
              <a:spcBef>
                <a:spcPct val="0"/>
              </a:spcBef>
            </a:pPr>
            <a:r>
              <a:rPr lang="sv-SE" sz="2636" b="1" u="none" strike="noStrike" spc="42" noProof="0" dirty="0">
                <a:solidFill>
                  <a:srgbClr val="3B3B3B"/>
                </a:solidFill>
                <a:latin typeface="DM Sans Bold"/>
                <a:ea typeface="DM Sans Bold"/>
                <a:cs typeface="DM Sans Bold"/>
                <a:sym typeface="DM Sans Bold"/>
              </a:rPr>
              <a:t>MÅNDAGSGOLF TÄVLING</a:t>
            </a:r>
          </a:p>
        </p:txBody>
      </p:sp>
      <p:sp>
        <p:nvSpPr>
          <p:cNvPr id="10" name="TextBox 10"/>
          <p:cNvSpPr txBox="1"/>
          <p:nvPr/>
        </p:nvSpPr>
        <p:spPr>
          <a:xfrm>
            <a:off x="592517" y="1585529"/>
            <a:ext cx="10485142" cy="8474115"/>
          </a:xfrm>
          <a:prstGeom prst="rect">
            <a:avLst/>
          </a:prstGeom>
        </p:spPr>
        <p:txBody>
          <a:bodyPr wrap="square" lIns="0" tIns="0" rIns="0" bIns="0" rtlCol="0" anchor="t">
            <a:spAutoFit/>
          </a:bodyPr>
          <a:lstStyle/>
          <a:p>
            <a:r>
              <a:rPr lang="sv-SE" sz="1400" b="1" dirty="0">
                <a:solidFill>
                  <a:srgbClr val="3B3B3B"/>
                </a:solidFill>
                <a:latin typeface="DM Sans"/>
              </a:rPr>
              <a:t>Måndagsgolf – juniortävling hela säsongen</a:t>
            </a:r>
          </a:p>
          <a:p>
            <a:r>
              <a:rPr lang="sv-SE" sz="1400" dirty="0">
                <a:solidFill>
                  <a:srgbClr val="3B3B3B"/>
                </a:solidFill>
                <a:latin typeface="DM Sans"/>
              </a:rPr>
              <a:t>Måndagsgolf är en juniortävling som spelas </a:t>
            </a:r>
            <a:r>
              <a:rPr lang="sv-SE" sz="1400" b="1" dirty="0">
                <a:solidFill>
                  <a:srgbClr val="3B3B3B"/>
                </a:solidFill>
                <a:latin typeface="DM Sans"/>
              </a:rPr>
              <a:t>varje måndag under hela säsongen</a:t>
            </a:r>
            <a:r>
              <a:rPr lang="sv-SE" sz="1400" dirty="0">
                <a:latin typeface="DM Sans" pitchFamily="2" charset="0"/>
              </a:rPr>
              <a:t>. </a:t>
            </a:r>
            <a:r>
              <a:rPr lang="sv-SE" sz="1400" dirty="0">
                <a:solidFill>
                  <a:srgbClr val="3B3B3B"/>
                </a:solidFill>
                <a:latin typeface="DM Sans"/>
              </a:rPr>
              <a:t>Tävlingen handlar om att träffa andra juniorer, spela golf tillsammans och ha kul på banan.</a:t>
            </a:r>
          </a:p>
          <a:p>
            <a:r>
              <a:rPr lang="sv-SE" sz="1400" dirty="0">
                <a:solidFill>
                  <a:srgbClr val="3B3B3B"/>
                </a:solidFill>
                <a:latin typeface="DM Sans"/>
              </a:rPr>
              <a:t>Spelformen är slaggolf</a:t>
            </a:r>
            <a:r>
              <a:rPr lang="sv-SE" sz="1400" dirty="0">
                <a:latin typeface="DM Sans" pitchFamily="2" charset="0"/>
              </a:rPr>
              <a:t>, </a:t>
            </a:r>
            <a:r>
              <a:rPr lang="sv-SE" sz="1400" dirty="0">
                <a:solidFill>
                  <a:srgbClr val="3B3B3B"/>
                </a:solidFill>
                <a:latin typeface="DM Sans"/>
              </a:rPr>
              <a:t>och under säsongen förs en </a:t>
            </a:r>
            <a:r>
              <a:rPr lang="sv-SE" sz="1400" b="1" dirty="0">
                <a:latin typeface="DM Sans" pitchFamily="2" charset="0"/>
              </a:rPr>
              <a:t>Order </a:t>
            </a:r>
            <a:r>
              <a:rPr lang="sv-SE" sz="1400" b="1" dirty="0" err="1">
                <a:latin typeface="DM Sans" pitchFamily="2" charset="0"/>
              </a:rPr>
              <a:t>of</a:t>
            </a:r>
            <a:r>
              <a:rPr lang="sv-SE" sz="1400" b="1" dirty="0">
                <a:latin typeface="DM Sans" pitchFamily="2" charset="0"/>
              </a:rPr>
              <a:t> Merit</a:t>
            </a:r>
            <a:r>
              <a:rPr lang="sv-SE" sz="1400" dirty="0">
                <a:latin typeface="DM Sans" pitchFamily="2" charset="0"/>
              </a:rPr>
              <a:t>. </a:t>
            </a:r>
            <a:r>
              <a:rPr lang="sv-SE" sz="1400" dirty="0">
                <a:solidFill>
                  <a:srgbClr val="3B3B3B"/>
                </a:solidFill>
                <a:latin typeface="DM Sans"/>
              </a:rPr>
              <a:t>Genom att delta i tävlingen samlar du poäng – bara att vara med ger poäng som räknas över hela säsongen. </a:t>
            </a:r>
            <a:r>
              <a:rPr lang="sv-SE" sz="1400" b="1" i="1" dirty="0">
                <a:solidFill>
                  <a:srgbClr val="3B3B3B"/>
                </a:solidFill>
                <a:latin typeface="DM Sans"/>
              </a:rPr>
              <a:t>Valfri tee på 18-hålsrundorna. </a:t>
            </a:r>
          </a:p>
          <a:p>
            <a:endParaRPr lang="sv-SE" sz="1400" dirty="0">
              <a:latin typeface="DM Sans" pitchFamily="2" charset="0"/>
            </a:endParaRPr>
          </a:p>
          <a:p>
            <a:r>
              <a:rPr lang="sv-SE" sz="1400" b="1" dirty="0">
                <a:solidFill>
                  <a:srgbClr val="3B3B3B"/>
                </a:solidFill>
                <a:latin typeface="DM Sans"/>
              </a:rPr>
              <a:t>Anmälan</a:t>
            </a:r>
          </a:p>
          <a:p>
            <a:r>
              <a:rPr lang="sv-SE" sz="1400" dirty="0">
                <a:solidFill>
                  <a:srgbClr val="3B3B3B"/>
                </a:solidFill>
                <a:latin typeface="DM Sans"/>
              </a:rPr>
              <a:t>Anmälan görs via </a:t>
            </a:r>
            <a:r>
              <a:rPr lang="sv-SE" sz="1400" b="1" dirty="0" err="1">
                <a:solidFill>
                  <a:srgbClr val="3B3B3B"/>
                </a:solidFill>
                <a:latin typeface="DM Sans"/>
              </a:rPr>
              <a:t>MinGolf</a:t>
            </a:r>
            <a:r>
              <a:rPr lang="sv-SE" sz="1400" b="1" dirty="0">
                <a:solidFill>
                  <a:srgbClr val="3B3B3B"/>
                </a:solidFill>
                <a:latin typeface="DM Sans"/>
              </a:rPr>
              <a:t>. </a:t>
            </a:r>
          </a:p>
          <a:p>
            <a:r>
              <a:rPr lang="sv-SE" sz="1400" dirty="0">
                <a:solidFill>
                  <a:srgbClr val="3B3B3B"/>
                </a:solidFill>
                <a:latin typeface="DM Sans"/>
              </a:rPr>
              <a:t>Senast fredag </a:t>
            </a:r>
            <a:r>
              <a:rPr lang="sv-SE" sz="1400" b="1" dirty="0">
                <a:solidFill>
                  <a:srgbClr val="3B3B3B"/>
                </a:solidFill>
                <a:latin typeface="DM Sans"/>
              </a:rPr>
              <a:t>före tävlingen kl. 12:00</a:t>
            </a:r>
          </a:p>
          <a:p>
            <a:r>
              <a:rPr lang="sv-SE" sz="1400" b="1" dirty="0">
                <a:solidFill>
                  <a:srgbClr val="3B3B3B"/>
                </a:solidFill>
                <a:latin typeface="DM Sans"/>
              </a:rPr>
              <a:t>Anmälan måste ske inom anmälningstiden - </a:t>
            </a:r>
            <a:r>
              <a:rPr lang="sv-SE" sz="1400" dirty="0">
                <a:solidFill>
                  <a:srgbClr val="3B3B3B"/>
                </a:solidFill>
                <a:latin typeface="DM Sans"/>
              </a:rPr>
              <a:t>Det är eget ansvar att hålla tiderna.</a:t>
            </a:r>
          </a:p>
          <a:p>
            <a:r>
              <a:rPr lang="sv-SE" sz="1400" b="1" i="1" dirty="0">
                <a:solidFill>
                  <a:srgbClr val="3B3B3B"/>
                </a:solidFill>
                <a:latin typeface="DM Sans"/>
              </a:rPr>
              <a:t>Tävlingarna ligger uppe redan nu, så ni kan anmäla er till alla redan nu</a:t>
            </a:r>
            <a:r>
              <a:rPr lang="sv-SE" sz="1400" dirty="0">
                <a:solidFill>
                  <a:srgbClr val="3B3B3B"/>
                </a:solidFill>
                <a:latin typeface="DM Sans"/>
              </a:rPr>
              <a:t>. </a:t>
            </a:r>
          </a:p>
          <a:p>
            <a:endParaRPr lang="sv-SE" sz="1400" b="1" dirty="0">
              <a:solidFill>
                <a:srgbClr val="3B3B3B"/>
              </a:solidFill>
              <a:latin typeface="DM Sans"/>
            </a:endParaRPr>
          </a:p>
          <a:p>
            <a:r>
              <a:rPr lang="sv-SE" sz="1400" b="1" dirty="0">
                <a:solidFill>
                  <a:srgbClr val="3B3B3B"/>
                </a:solidFill>
                <a:latin typeface="DM Sans"/>
              </a:rPr>
              <a:t>Lottning och startlista</a:t>
            </a:r>
          </a:p>
          <a:p>
            <a:r>
              <a:rPr lang="sv-SE" sz="1400" dirty="0">
                <a:solidFill>
                  <a:srgbClr val="3B3B3B"/>
                </a:solidFill>
                <a:latin typeface="DM Sans"/>
              </a:rPr>
              <a:t>Bollarna </a:t>
            </a:r>
            <a:r>
              <a:rPr lang="sv-SE" sz="1400" b="1" dirty="0">
                <a:solidFill>
                  <a:srgbClr val="3B3B3B"/>
                </a:solidFill>
                <a:latin typeface="DM Sans"/>
              </a:rPr>
              <a:t>lottas</a:t>
            </a:r>
            <a:r>
              <a:rPr lang="sv-SE" sz="1400" dirty="0">
                <a:solidFill>
                  <a:srgbClr val="3B3B3B"/>
                </a:solidFill>
                <a:latin typeface="DM Sans"/>
              </a:rPr>
              <a:t> för att du ska spela med olika personer varje gång</a:t>
            </a:r>
          </a:p>
          <a:p>
            <a:r>
              <a:rPr lang="sv-SE" sz="1400" dirty="0">
                <a:solidFill>
                  <a:srgbClr val="3B3B3B"/>
                </a:solidFill>
                <a:latin typeface="DM Sans"/>
              </a:rPr>
              <a:t>Startlista publiceras på </a:t>
            </a:r>
            <a:r>
              <a:rPr lang="sv-SE" sz="1400" b="1" dirty="0">
                <a:solidFill>
                  <a:srgbClr val="3B3B3B"/>
                </a:solidFill>
                <a:latin typeface="DM Sans"/>
              </a:rPr>
              <a:t>måndag morgon</a:t>
            </a:r>
          </a:p>
          <a:p>
            <a:endParaRPr lang="sv-SE" sz="1400" dirty="0">
              <a:latin typeface="DM Sans" pitchFamily="2" charset="0"/>
            </a:endParaRPr>
          </a:p>
          <a:p>
            <a:r>
              <a:rPr lang="sv-SE" sz="1400" b="1" dirty="0">
                <a:solidFill>
                  <a:srgbClr val="3B3B3B"/>
                </a:solidFill>
                <a:latin typeface="DM Sans"/>
              </a:rPr>
              <a:t>Tävlingsformat </a:t>
            </a:r>
          </a:p>
          <a:p>
            <a:r>
              <a:rPr lang="sv-SE" sz="1400" dirty="0">
                <a:solidFill>
                  <a:srgbClr val="3B3B3B"/>
                </a:solidFill>
                <a:latin typeface="DM Sans"/>
              </a:rPr>
              <a:t>Tävlingen spelas som slaggolf och det innebär att det är banans par + 5.  </a:t>
            </a:r>
          </a:p>
          <a:p>
            <a:pPr>
              <a:lnSpc>
                <a:spcPts val="2787"/>
              </a:lnSpc>
              <a:spcBef>
                <a:spcPct val="0"/>
              </a:spcBef>
            </a:pPr>
            <a:r>
              <a:rPr lang="sv-SE" sz="1400" dirty="0">
                <a:solidFill>
                  <a:srgbClr val="3B3B3B"/>
                </a:solidFill>
                <a:latin typeface="DM Sans"/>
              </a:rPr>
              <a:t>En </a:t>
            </a:r>
            <a:r>
              <a:rPr lang="sv-SE" sz="1400" dirty="0" err="1">
                <a:solidFill>
                  <a:srgbClr val="3B3B3B"/>
                </a:solidFill>
                <a:latin typeface="DM Sans"/>
              </a:rPr>
              <a:t>eclectic</a:t>
            </a:r>
            <a:r>
              <a:rPr lang="sv-SE" sz="1400" dirty="0">
                <a:solidFill>
                  <a:srgbClr val="3B3B3B"/>
                </a:solidFill>
                <a:latin typeface="DM Sans"/>
              </a:rPr>
              <a:t> kommer att föras så ni kan följa resultatet över tid. Den kommer att vara brutto resultatet av din runda. </a:t>
            </a:r>
          </a:p>
          <a:p>
            <a:pPr>
              <a:lnSpc>
                <a:spcPts val="2787"/>
              </a:lnSpc>
              <a:spcBef>
                <a:spcPct val="0"/>
              </a:spcBef>
            </a:pPr>
            <a:endParaRPr lang="sv-SE" sz="1400" dirty="0">
              <a:solidFill>
                <a:srgbClr val="3B3B3B"/>
              </a:solidFill>
              <a:latin typeface="DM Sans"/>
            </a:endParaRPr>
          </a:p>
          <a:p>
            <a:r>
              <a:rPr lang="sv-SE" sz="1400" b="1" dirty="0">
                <a:latin typeface="DM Sans" pitchFamily="2" charset="0"/>
              </a:rPr>
              <a:t>Order </a:t>
            </a:r>
            <a:r>
              <a:rPr lang="sv-SE" sz="1400" b="1" dirty="0" err="1">
                <a:latin typeface="DM Sans" pitchFamily="2" charset="0"/>
              </a:rPr>
              <a:t>of</a:t>
            </a:r>
            <a:r>
              <a:rPr lang="sv-SE" sz="1400" b="1" dirty="0">
                <a:latin typeface="DM Sans" pitchFamily="2" charset="0"/>
              </a:rPr>
              <a:t> merit – 13 placeringar – Placering 14 och mer får du 1p.  </a:t>
            </a:r>
          </a:p>
          <a:p>
            <a:r>
              <a:rPr lang="sv-SE" sz="1400" dirty="0">
                <a:latin typeface="DM Sans" pitchFamily="2" charset="0"/>
              </a:rPr>
              <a:t>1: 22p</a:t>
            </a:r>
          </a:p>
          <a:p>
            <a:r>
              <a:rPr lang="sv-SE" sz="1400" dirty="0">
                <a:latin typeface="DM Sans" pitchFamily="2" charset="0"/>
              </a:rPr>
              <a:t>2: 18p</a:t>
            </a:r>
          </a:p>
          <a:p>
            <a:r>
              <a:rPr lang="sv-SE" sz="1400" dirty="0">
                <a:latin typeface="DM Sans" pitchFamily="2" charset="0"/>
              </a:rPr>
              <a:t>3: 14p</a:t>
            </a:r>
          </a:p>
          <a:p>
            <a:r>
              <a:rPr lang="sv-SE" sz="1400" dirty="0">
                <a:latin typeface="DM Sans" pitchFamily="2" charset="0"/>
              </a:rPr>
              <a:t>4: 12p</a:t>
            </a:r>
          </a:p>
          <a:p>
            <a:r>
              <a:rPr lang="sv-SE" sz="1400" dirty="0">
                <a:latin typeface="DM Sans" pitchFamily="2" charset="0"/>
              </a:rPr>
              <a:t>5: 10p</a:t>
            </a:r>
          </a:p>
          <a:p>
            <a:r>
              <a:rPr lang="sv-SE" sz="1400" dirty="0">
                <a:latin typeface="DM Sans" pitchFamily="2" charset="0"/>
              </a:rPr>
              <a:t>6: 9p</a:t>
            </a:r>
          </a:p>
          <a:p>
            <a:r>
              <a:rPr lang="sv-SE" sz="1400" dirty="0">
                <a:latin typeface="DM Sans" pitchFamily="2" charset="0"/>
              </a:rPr>
              <a:t>7: 8p</a:t>
            </a:r>
          </a:p>
          <a:p>
            <a:r>
              <a:rPr lang="sv-SE" sz="1400" dirty="0">
                <a:latin typeface="DM Sans" pitchFamily="2" charset="0"/>
              </a:rPr>
              <a:t>8: 7p</a:t>
            </a:r>
          </a:p>
          <a:p>
            <a:r>
              <a:rPr lang="sv-SE" sz="1400" dirty="0">
                <a:latin typeface="DM Sans" pitchFamily="2" charset="0"/>
              </a:rPr>
              <a:t>9: 6p </a:t>
            </a:r>
          </a:p>
          <a:p>
            <a:r>
              <a:rPr lang="sv-SE" sz="1400" dirty="0">
                <a:latin typeface="DM Sans" pitchFamily="2" charset="0"/>
              </a:rPr>
              <a:t>10:5p </a:t>
            </a:r>
          </a:p>
          <a:p>
            <a:r>
              <a:rPr lang="sv-SE" sz="1400" dirty="0">
                <a:latin typeface="DM Sans" pitchFamily="2" charset="0"/>
              </a:rPr>
              <a:t>11: 4p</a:t>
            </a:r>
          </a:p>
          <a:p>
            <a:r>
              <a:rPr lang="sv-SE" sz="1400" dirty="0">
                <a:latin typeface="DM Sans" pitchFamily="2" charset="0"/>
              </a:rPr>
              <a:t>12:3p </a:t>
            </a:r>
          </a:p>
          <a:p>
            <a:r>
              <a:rPr lang="sv-SE" sz="1400" dirty="0">
                <a:latin typeface="DM Sans" pitchFamily="2" charset="0"/>
              </a:rPr>
              <a:t>13:2p </a:t>
            </a:r>
          </a:p>
          <a:p>
            <a:endParaRPr lang="sv-SE" sz="1400" dirty="0">
              <a:latin typeface="DM Sans" pitchFamily="2" charset="0"/>
            </a:endParaRPr>
          </a:p>
          <a:p>
            <a:pPr>
              <a:spcBef>
                <a:spcPct val="0"/>
              </a:spcBef>
            </a:pPr>
            <a:r>
              <a:rPr lang="sv-SE" sz="1400" b="1" dirty="0">
                <a:solidFill>
                  <a:srgbClr val="3B3B3B"/>
                </a:solidFill>
                <a:latin typeface="DM Sans"/>
              </a:rPr>
              <a:t>Priser: </a:t>
            </a:r>
          </a:p>
          <a:p>
            <a:pPr marL="171450" indent="-171450">
              <a:spcBef>
                <a:spcPct val="0"/>
              </a:spcBef>
              <a:buFont typeface="Arial" panose="020B0604020202020204" pitchFamily="34" charset="0"/>
              <a:buChar char="•"/>
            </a:pPr>
            <a:r>
              <a:rPr lang="sv-SE" sz="1400" dirty="0">
                <a:solidFill>
                  <a:srgbClr val="3B3B3B"/>
                </a:solidFill>
                <a:latin typeface="DM Sans"/>
              </a:rPr>
              <a:t>Order </a:t>
            </a:r>
            <a:r>
              <a:rPr lang="sv-SE" sz="1400" dirty="0" err="1">
                <a:solidFill>
                  <a:srgbClr val="3B3B3B"/>
                </a:solidFill>
                <a:latin typeface="DM Sans"/>
              </a:rPr>
              <a:t>of</a:t>
            </a:r>
            <a:r>
              <a:rPr lang="sv-SE" sz="1400" dirty="0">
                <a:solidFill>
                  <a:srgbClr val="3B3B3B"/>
                </a:solidFill>
                <a:latin typeface="DM Sans"/>
              </a:rPr>
              <a:t> merit</a:t>
            </a:r>
          </a:p>
          <a:p>
            <a:pPr marL="171450" indent="-171450">
              <a:spcBef>
                <a:spcPct val="0"/>
              </a:spcBef>
              <a:buFont typeface="Arial" panose="020B0604020202020204" pitchFamily="34" charset="0"/>
              <a:buChar char="•"/>
            </a:pPr>
            <a:r>
              <a:rPr lang="sv-SE" sz="1400" dirty="0">
                <a:solidFill>
                  <a:srgbClr val="3B3B3B"/>
                </a:solidFill>
                <a:latin typeface="DM Sans"/>
              </a:rPr>
              <a:t>Flitpriset – den som är med mest</a:t>
            </a:r>
          </a:p>
        </p:txBody>
      </p:sp>
      <p:pic>
        <p:nvPicPr>
          <p:cNvPr id="7" name="Bildobjekt 6">
            <a:extLst>
              <a:ext uri="{FF2B5EF4-FFF2-40B4-BE49-F238E27FC236}">
                <a16:creationId xmlns:a16="http://schemas.microsoft.com/office/drawing/2014/main" id="{64491042-F9BF-ECD1-E17E-198C9033874A}"/>
              </a:ext>
            </a:extLst>
          </p:cNvPr>
          <p:cNvPicPr>
            <a:picLocks noChangeAspect="1"/>
          </p:cNvPicPr>
          <p:nvPr/>
        </p:nvPicPr>
        <p:blipFill>
          <a:blip r:embed="rId4"/>
          <a:stretch>
            <a:fillRect/>
          </a:stretch>
        </p:blipFill>
        <p:spPr>
          <a:xfrm>
            <a:off x="11541070" y="952500"/>
            <a:ext cx="5660294" cy="80344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623223" y="495573"/>
            <a:ext cx="17041554" cy="9295854"/>
            <a:chOff x="0" y="0"/>
            <a:chExt cx="14012564" cy="7643596"/>
          </a:xfrm>
        </p:grpSpPr>
        <p:sp>
          <p:nvSpPr>
            <p:cNvPr id="4" name="Freeform 4"/>
            <p:cNvSpPr/>
            <p:nvPr/>
          </p:nvSpPr>
          <p:spPr>
            <a:xfrm>
              <a:off x="0" y="0"/>
              <a:ext cx="14012563" cy="7643596"/>
            </a:xfrm>
            <a:custGeom>
              <a:avLst/>
              <a:gdLst/>
              <a:ahLst/>
              <a:cxnLst/>
              <a:rect l="l" t="t" r="r" b="b"/>
              <a:pathLst>
                <a:path w="14012563" h="7643596">
                  <a:moveTo>
                    <a:pt x="0" y="0"/>
                  </a:moveTo>
                  <a:lnTo>
                    <a:pt x="14012563" y="0"/>
                  </a:lnTo>
                  <a:lnTo>
                    <a:pt x="14012563" y="7643596"/>
                  </a:lnTo>
                  <a:lnTo>
                    <a:pt x="0" y="7643596"/>
                  </a:lnTo>
                  <a:close/>
                </a:path>
              </a:pathLst>
            </a:custGeom>
            <a:solidFill>
              <a:srgbClr val="FFFFFF"/>
            </a:solidFill>
          </p:spPr>
          <p:txBody>
            <a:bodyPr/>
            <a:lstStyle/>
            <a:p>
              <a:endParaRPr lang="sv-SE" noProof="0" dirty="0"/>
            </a:p>
          </p:txBody>
        </p:sp>
      </p:grpSp>
      <p:sp>
        <p:nvSpPr>
          <p:cNvPr id="6" name="TextBox 6"/>
          <p:cNvSpPr txBox="1"/>
          <p:nvPr/>
        </p:nvSpPr>
        <p:spPr>
          <a:xfrm>
            <a:off x="1028700" y="1041723"/>
            <a:ext cx="12288463" cy="1026796"/>
          </a:xfrm>
          <a:prstGeom prst="rect">
            <a:avLst/>
          </a:prstGeom>
        </p:spPr>
        <p:txBody>
          <a:bodyPr lIns="0" tIns="0" rIns="0" bIns="0" rtlCol="0" anchor="t">
            <a:spAutoFit/>
          </a:bodyPr>
          <a:lstStyle/>
          <a:p>
            <a:pPr algn="l">
              <a:lnSpc>
                <a:spcPts val="7440"/>
              </a:lnSpc>
            </a:pPr>
            <a:r>
              <a:rPr lang="sv-SE" sz="8000" noProof="0" dirty="0">
                <a:solidFill>
                  <a:srgbClr val="3B3B3B"/>
                </a:solidFill>
                <a:latin typeface="Dream Avenue"/>
                <a:ea typeface="Dream Avenue"/>
                <a:cs typeface="Dream Avenue"/>
                <a:sym typeface="Dream Avenue"/>
              </a:rPr>
              <a:t>Fler aktiviteter som erbjuds</a:t>
            </a:r>
          </a:p>
        </p:txBody>
      </p:sp>
      <p:sp>
        <p:nvSpPr>
          <p:cNvPr id="7" name="TextBox 7"/>
          <p:cNvSpPr txBox="1"/>
          <p:nvPr/>
        </p:nvSpPr>
        <p:spPr>
          <a:xfrm>
            <a:off x="1046164" y="2523299"/>
            <a:ext cx="3813683" cy="545021"/>
          </a:xfrm>
          <a:prstGeom prst="rect">
            <a:avLst/>
          </a:prstGeom>
        </p:spPr>
        <p:txBody>
          <a:bodyPr wrap="square" lIns="0" tIns="0" rIns="0" bIns="0" rtlCol="0" anchor="t">
            <a:spAutoFit/>
          </a:bodyPr>
          <a:lstStyle/>
          <a:p>
            <a:pPr algn="l">
              <a:lnSpc>
                <a:spcPts val="4592"/>
              </a:lnSpc>
            </a:pPr>
            <a:r>
              <a:rPr lang="sv-SE" sz="2800" noProof="0" dirty="0">
                <a:solidFill>
                  <a:srgbClr val="3B3B3B"/>
                </a:solidFill>
                <a:latin typeface="DM Sans"/>
                <a:ea typeface="DM Sans"/>
                <a:cs typeface="DM Sans"/>
                <a:sym typeface="DM Sans"/>
              </a:rPr>
              <a:t>ONSDAGAR</a:t>
            </a:r>
          </a:p>
        </p:txBody>
      </p:sp>
      <p:sp>
        <p:nvSpPr>
          <p:cNvPr id="8" name="TextBox 8"/>
          <p:cNvSpPr txBox="1"/>
          <p:nvPr/>
        </p:nvSpPr>
        <p:spPr>
          <a:xfrm>
            <a:off x="932741" y="3306254"/>
            <a:ext cx="4590912" cy="2506584"/>
          </a:xfrm>
          <a:prstGeom prst="rect">
            <a:avLst/>
          </a:prstGeom>
        </p:spPr>
        <p:txBody>
          <a:bodyPr wrap="square" lIns="0" tIns="0" rIns="0" bIns="0" rtlCol="0" anchor="t">
            <a:spAutoFit/>
          </a:bodyPr>
          <a:lstStyle/>
          <a:p>
            <a:pPr marL="342900" indent="-342900">
              <a:lnSpc>
                <a:spcPts val="3279"/>
              </a:lnSpc>
              <a:buFont typeface="Arial" panose="020B0604020202020204" pitchFamily="34" charset="0"/>
              <a:buChar char="•"/>
            </a:pPr>
            <a:r>
              <a:rPr lang="sv-SE" sz="1999" dirty="0">
                <a:solidFill>
                  <a:srgbClr val="3B3B3B"/>
                </a:solidFill>
                <a:latin typeface="DM Sans"/>
                <a:sym typeface="DM Sans"/>
              </a:rPr>
              <a:t>Aktiviteter erbjuds varje onsdag från början av maj.</a:t>
            </a:r>
          </a:p>
          <a:p>
            <a:pPr marL="342900" indent="-342900">
              <a:lnSpc>
                <a:spcPts val="3279"/>
              </a:lnSpc>
              <a:buFont typeface="Arial" panose="020B0604020202020204" pitchFamily="34" charset="0"/>
              <a:buChar char="•"/>
            </a:pPr>
            <a:r>
              <a:rPr lang="sv-SE" sz="1999" dirty="0">
                <a:solidFill>
                  <a:srgbClr val="3B3B3B"/>
                </a:solidFill>
                <a:latin typeface="DM Sans"/>
                <a:sym typeface="DM Sans"/>
              </a:rPr>
              <a:t>Varannan onsdag: Spelträning på 6-hålsbanan (som tidigare beskrivet)</a:t>
            </a:r>
          </a:p>
          <a:p>
            <a:pPr marL="342900" indent="-342900">
              <a:lnSpc>
                <a:spcPts val="3279"/>
              </a:lnSpc>
              <a:buFont typeface="Arial" panose="020B0604020202020204" pitchFamily="34" charset="0"/>
              <a:buChar char="•"/>
            </a:pPr>
            <a:r>
              <a:rPr lang="sv-SE" sz="1999" dirty="0">
                <a:solidFill>
                  <a:srgbClr val="3B3B3B"/>
                </a:solidFill>
                <a:latin typeface="DM Sans"/>
                <a:sym typeface="DM Sans"/>
              </a:rPr>
              <a:t>Övriga onsdagar: Andra roliga och utvecklande aktiviteter</a:t>
            </a:r>
          </a:p>
        </p:txBody>
      </p:sp>
      <p:sp>
        <p:nvSpPr>
          <p:cNvPr id="13" name="AutoShape 13"/>
          <p:cNvSpPr/>
          <p:nvPr/>
        </p:nvSpPr>
        <p:spPr>
          <a:xfrm>
            <a:off x="5791200" y="2302955"/>
            <a:ext cx="0" cy="6417424"/>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16" name="TextBox 12">
            <a:extLst>
              <a:ext uri="{FF2B5EF4-FFF2-40B4-BE49-F238E27FC236}">
                <a16:creationId xmlns:a16="http://schemas.microsoft.com/office/drawing/2014/main" id="{5BB9A887-F02D-B504-B415-0201FFB73293}"/>
              </a:ext>
            </a:extLst>
          </p:cNvPr>
          <p:cNvSpPr txBox="1"/>
          <p:nvPr/>
        </p:nvSpPr>
        <p:spPr>
          <a:xfrm>
            <a:off x="6161661" y="2310593"/>
            <a:ext cx="4913265" cy="1003299"/>
          </a:xfrm>
          <a:prstGeom prst="rect">
            <a:avLst/>
          </a:prstGeom>
        </p:spPr>
        <p:txBody>
          <a:bodyPr wrap="square" lIns="0" tIns="0" rIns="0" bIns="0" rtlCol="0" anchor="t">
            <a:spAutoFit/>
          </a:bodyPr>
          <a:lstStyle/>
          <a:p>
            <a:pPr algn="l">
              <a:lnSpc>
                <a:spcPts val="4100"/>
              </a:lnSpc>
            </a:pPr>
            <a:r>
              <a:rPr lang="sv-SE" sz="2500" noProof="0" dirty="0">
                <a:solidFill>
                  <a:srgbClr val="3B3B3B"/>
                </a:solidFill>
                <a:latin typeface="DM Sans"/>
                <a:ea typeface="DM Sans"/>
                <a:cs typeface="DM Sans"/>
                <a:sym typeface="DM Sans"/>
              </a:rPr>
              <a:t>MATCHSPEL JUNIORER MOT SENIORER</a:t>
            </a:r>
          </a:p>
        </p:txBody>
      </p:sp>
      <p:sp>
        <p:nvSpPr>
          <p:cNvPr id="17" name="TextBox 13">
            <a:extLst>
              <a:ext uri="{FF2B5EF4-FFF2-40B4-BE49-F238E27FC236}">
                <a16:creationId xmlns:a16="http://schemas.microsoft.com/office/drawing/2014/main" id="{87F2428A-3869-6431-C64C-44E1727694C5}"/>
              </a:ext>
            </a:extLst>
          </p:cNvPr>
          <p:cNvSpPr txBox="1"/>
          <p:nvPr/>
        </p:nvSpPr>
        <p:spPr>
          <a:xfrm>
            <a:off x="6161662" y="3306254"/>
            <a:ext cx="4913264" cy="4201728"/>
          </a:xfrm>
          <a:prstGeom prst="rect">
            <a:avLst/>
          </a:prstGeom>
        </p:spPr>
        <p:txBody>
          <a:bodyPr wrap="square" lIns="0" tIns="0" rIns="0" bIns="0" rtlCol="0" anchor="t">
            <a:spAutoFit/>
          </a:bodyPr>
          <a:lstStyle/>
          <a:p>
            <a:pPr algn="l">
              <a:lnSpc>
                <a:spcPts val="2952"/>
              </a:lnSpc>
            </a:pPr>
            <a:r>
              <a:rPr lang="sv-SE" sz="1800" noProof="0" dirty="0">
                <a:solidFill>
                  <a:srgbClr val="3B3B3B"/>
                </a:solidFill>
                <a:latin typeface="DM Sans"/>
                <a:ea typeface="DM Sans"/>
                <a:cs typeface="DM Sans"/>
                <a:sym typeface="DM Sans"/>
              </a:rPr>
              <a:t>För tredje året i rad så kör vi matchspel juniorer mot seniorer! I detta matchspel så får juniorerna möta klubbchefen, </a:t>
            </a:r>
            <a:r>
              <a:rPr lang="sv-SE" sz="1800" noProof="0" dirty="0" err="1">
                <a:solidFill>
                  <a:srgbClr val="3B3B3B"/>
                </a:solidFill>
                <a:latin typeface="DM Sans"/>
                <a:ea typeface="DM Sans"/>
                <a:cs typeface="DM Sans"/>
                <a:sym typeface="DM Sans"/>
              </a:rPr>
              <a:t>banchefen</a:t>
            </a:r>
            <a:r>
              <a:rPr lang="sv-SE" sz="1800" noProof="0" dirty="0">
                <a:solidFill>
                  <a:srgbClr val="3B3B3B"/>
                </a:solidFill>
                <a:latin typeface="DM Sans"/>
                <a:ea typeface="DM Sans"/>
                <a:cs typeface="DM Sans"/>
                <a:sym typeface="DM Sans"/>
              </a:rPr>
              <a:t>, ordförande i kommittéer och styrelsemedlemmar. </a:t>
            </a:r>
          </a:p>
          <a:p>
            <a:pPr algn="l">
              <a:lnSpc>
                <a:spcPts val="2952"/>
              </a:lnSpc>
            </a:pPr>
            <a:r>
              <a:rPr lang="sv-SE" b="1" dirty="0">
                <a:solidFill>
                  <a:srgbClr val="3B3B3B"/>
                </a:solidFill>
                <a:latin typeface="DM Sans"/>
                <a:ea typeface="DM Sans"/>
                <a:cs typeface="DM Sans"/>
                <a:sym typeface="DM Sans"/>
              </a:rPr>
              <a:t>Datumet för 2026 är den 23 juni</a:t>
            </a:r>
            <a:r>
              <a:rPr lang="sv-SE" dirty="0">
                <a:solidFill>
                  <a:srgbClr val="3B3B3B"/>
                </a:solidFill>
                <a:latin typeface="DM Sans"/>
                <a:ea typeface="DM Sans"/>
                <a:cs typeface="DM Sans"/>
                <a:sym typeface="DM Sans"/>
              </a:rPr>
              <a:t>. </a:t>
            </a:r>
          </a:p>
          <a:p>
            <a:pPr algn="l">
              <a:lnSpc>
                <a:spcPts val="2952"/>
              </a:lnSpc>
            </a:pPr>
            <a:endParaRPr lang="sv-SE" sz="1800" noProof="0" dirty="0">
              <a:solidFill>
                <a:srgbClr val="3B3B3B"/>
              </a:solidFill>
              <a:latin typeface="DM Sans"/>
              <a:ea typeface="DM Sans"/>
              <a:cs typeface="DM Sans"/>
              <a:sym typeface="DM Sans"/>
            </a:endParaRPr>
          </a:p>
          <a:p>
            <a:pPr algn="l">
              <a:lnSpc>
                <a:spcPts val="2952"/>
              </a:lnSpc>
            </a:pPr>
            <a:r>
              <a:rPr lang="sv-SE" sz="1800" noProof="0" dirty="0">
                <a:solidFill>
                  <a:srgbClr val="3B3B3B"/>
                </a:solidFill>
                <a:latin typeface="DM Sans"/>
                <a:ea typeface="DM Sans"/>
                <a:cs typeface="DM Sans"/>
                <a:sym typeface="DM Sans"/>
              </a:rPr>
              <a:t>Så boka in datumet i eran kalender redan nu så ni kan vara med till 100%! Många av de äldre står i kö för att vara med så vore kul om vi kunde få så många juniorer som möjligt! </a:t>
            </a:r>
          </a:p>
        </p:txBody>
      </p:sp>
      <p:sp>
        <p:nvSpPr>
          <p:cNvPr id="18" name="TextBox 10">
            <a:extLst>
              <a:ext uri="{FF2B5EF4-FFF2-40B4-BE49-F238E27FC236}">
                <a16:creationId xmlns:a16="http://schemas.microsoft.com/office/drawing/2014/main" id="{CE4296AE-CE36-274D-F24E-C4E920D93CB5}"/>
              </a:ext>
            </a:extLst>
          </p:cNvPr>
          <p:cNvSpPr txBox="1"/>
          <p:nvPr/>
        </p:nvSpPr>
        <p:spPr>
          <a:xfrm>
            <a:off x="12122539" y="2201715"/>
            <a:ext cx="3902566" cy="488949"/>
          </a:xfrm>
          <a:prstGeom prst="rect">
            <a:avLst/>
          </a:prstGeom>
        </p:spPr>
        <p:txBody>
          <a:bodyPr lIns="0" tIns="0" rIns="0" bIns="0" rtlCol="0" anchor="t">
            <a:spAutoFit/>
          </a:bodyPr>
          <a:lstStyle/>
          <a:p>
            <a:pPr algn="l">
              <a:lnSpc>
                <a:spcPts val="4100"/>
              </a:lnSpc>
            </a:pPr>
            <a:r>
              <a:rPr lang="sv-SE" sz="2500" noProof="0" dirty="0">
                <a:solidFill>
                  <a:srgbClr val="3B3B3B"/>
                </a:solidFill>
                <a:latin typeface="DM Sans"/>
                <a:ea typeface="DM Sans"/>
                <a:cs typeface="DM Sans"/>
                <a:sym typeface="DM Sans"/>
              </a:rPr>
              <a:t>GRANNKLUBBSTOUREN</a:t>
            </a:r>
          </a:p>
        </p:txBody>
      </p:sp>
      <p:sp>
        <p:nvSpPr>
          <p:cNvPr id="19" name="AutoShape 13">
            <a:extLst>
              <a:ext uri="{FF2B5EF4-FFF2-40B4-BE49-F238E27FC236}">
                <a16:creationId xmlns:a16="http://schemas.microsoft.com/office/drawing/2014/main" id="{7EDC02AF-9371-423C-BD48-5E4D3A8B79E1}"/>
              </a:ext>
            </a:extLst>
          </p:cNvPr>
          <p:cNvSpPr/>
          <p:nvPr/>
        </p:nvSpPr>
        <p:spPr>
          <a:xfrm>
            <a:off x="11811001" y="2302955"/>
            <a:ext cx="0" cy="6510052"/>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20" name="TextBox 11">
            <a:extLst>
              <a:ext uri="{FF2B5EF4-FFF2-40B4-BE49-F238E27FC236}">
                <a16:creationId xmlns:a16="http://schemas.microsoft.com/office/drawing/2014/main" id="{44BED3D6-2213-560C-E186-17282C84368C}"/>
              </a:ext>
            </a:extLst>
          </p:cNvPr>
          <p:cNvSpPr txBox="1"/>
          <p:nvPr/>
        </p:nvSpPr>
        <p:spPr>
          <a:xfrm>
            <a:off x="12149616" y="2803598"/>
            <a:ext cx="5316549" cy="6510052"/>
          </a:xfrm>
          <a:prstGeom prst="rect">
            <a:avLst/>
          </a:prstGeom>
        </p:spPr>
        <p:txBody>
          <a:bodyPr wrap="square" lIns="0" tIns="0" rIns="0" bIns="0" rtlCol="0" anchor="t">
            <a:spAutoFit/>
          </a:bodyPr>
          <a:lstStyle/>
          <a:p>
            <a:pPr algn="l">
              <a:lnSpc>
                <a:spcPts val="2952"/>
              </a:lnSpc>
            </a:pPr>
            <a:r>
              <a:rPr lang="sv-SE" sz="1800" noProof="0" dirty="0">
                <a:solidFill>
                  <a:srgbClr val="3B3B3B"/>
                </a:solidFill>
                <a:latin typeface="DM Sans"/>
                <a:ea typeface="DM Sans"/>
                <a:cs typeface="DM Sans"/>
                <a:sym typeface="DM Sans"/>
              </a:rPr>
              <a:t>För att sänka trösklarna och öka mängden spel hos juniorerna så genomförs Grannklubbstouren. Fokus är spelglädje och gemenskap. </a:t>
            </a:r>
          </a:p>
          <a:p>
            <a:pPr algn="l">
              <a:lnSpc>
                <a:spcPts val="2952"/>
              </a:lnSpc>
            </a:pPr>
            <a:r>
              <a:rPr lang="sv-SE" sz="1800" noProof="0" dirty="0">
                <a:solidFill>
                  <a:srgbClr val="3B3B3B"/>
                </a:solidFill>
                <a:latin typeface="DM Sans"/>
                <a:ea typeface="DM Sans"/>
                <a:cs typeface="DM Sans"/>
                <a:sym typeface="DM Sans"/>
              </a:rPr>
              <a:t>Startavgift: 50kr per startande. Avgiften går till sammanhållande klubb för lagpriser vid säsongsavslut. </a:t>
            </a:r>
          </a:p>
          <a:p>
            <a:pPr algn="l">
              <a:lnSpc>
                <a:spcPts val="2952"/>
              </a:lnSpc>
            </a:pPr>
            <a:r>
              <a:rPr lang="sv-SE" sz="1800" noProof="0" dirty="0">
                <a:solidFill>
                  <a:srgbClr val="3B3B3B"/>
                </a:solidFill>
                <a:latin typeface="DM Sans"/>
                <a:ea typeface="DM Sans"/>
                <a:cs typeface="DM Sans"/>
                <a:sym typeface="DM Sans"/>
              </a:rPr>
              <a:t>Klasser individuellt: 9-hål poängbogey, 18-hål poängbogey och 18-hål scratch. Spelarna ska vara juniorer (0 -21 år) och ha handicap.</a:t>
            </a:r>
          </a:p>
          <a:p>
            <a:pPr algn="l">
              <a:lnSpc>
                <a:spcPts val="2952"/>
              </a:lnSpc>
            </a:pPr>
            <a:r>
              <a:rPr lang="sv-SE" sz="1800" noProof="0" dirty="0">
                <a:solidFill>
                  <a:srgbClr val="3B3B3B"/>
                </a:solidFill>
                <a:latin typeface="DM Sans"/>
                <a:ea typeface="DM Sans"/>
                <a:cs typeface="DM Sans"/>
                <a:sym typeface="DM Sans"/>
              </a:rPr>
              <a:t>Klubbar som kommer att vara med 2026:</a:t>
            </a:r>
          </a:p>
          <a:p>
            <a:pPr marL="388620" lvl="1" indent="-194310" algn="l">
              <a:lnSpc>
                <a:spcPts val="2952"/>
              </a:lnSpc>
              <a:buFont typeface="Arial"/>
              <a:buChar char="•"/>
            </a:pPr>
            <a:r>
              <a:rPr lang="sv-SE" sz="1800" noProof="0" dirty="0">
                <a:solidFill>
                  <a:srgbClr val="3B3B3B"/>
                </a:solidFill>
                <a:latin typeface="DM Sans"/>
                <a:ea typeface="DM Sans"/>
                <a:cs typeface="DM Sans"/>
                <a:sym typeface="DM Sans"/>
              </a:rPr>
              <a:t>Lundsbrunn</a:t>
            </a:r>
          </a:p>
          <a:p>
            <a:pPr marL="388620" lvl="1" indent="-194310" algn="l">
              <a:lnSpc>
                <a:spcPts val="2952"/>
              </a:lnSpc>
              <a:buFont typeface="Arial"/>
              <a:buChar char="•"/>
            </a:pPr>
            <a:r>
              <a:rPr lang="sv-SE" sz="1800" noProof="0" dirty="0">
                <a:solidFill>
                  <a:srgbClr val="3B3B3B"/>
                </a:solidFill>
                <a:latin typeface="DM Sans"/>
                <a:ea typeface="DM Sans"/>
                <a:cs typeface="DM Sans"/>
                <a:sym typeface="DM Sans"/>
              </a:rPr>
              <a:t>Billingen</a:t>
            </a:r>
          </a:p>
          <a:p>
            <a:pPr marL="388620" lvl="1" indent="-194310" algn="l">
              <a:lnSpc>
                <a:spcPts val="2952"/>
              </a:lnSpc>
              <a:buFont typeface="Arial"/>
              <a:buChar char="•"/>
            </a:pPr>
            <a:r>
              <a:rPr lang="sv-SE" sz="1800" noProof="0" dirty="0">
                <a:solidFill>
                  <a:srgbClr val="3B3B3B"/>
                </a:solidFill>
                <a:latin typeface="DM Sans"/>
                <a:ea typeface="DM Sans"/>
                <a:cs typeface="DM Sans"/>
                <a:sym typeface="DM Sans"/>
              </a:rPr>
              <a:t>Lidköping</a:t>
            </a:r>
          </a:p>
          <a:p>
            <a:pPr marL="388620" lvl="1" indent="-194310" algn="l">
              <a:lnSpc>
                <a:spcPts val="2952"/>
              </a:lnSpc>
              <a:buFont typeface="Arial"/>
              <a:buChar char="•"/>
            </a:pPr>
            <a:r>
              <a:rPr lang="sv-SE" sz="1800" noProof="0" dirty="0">
                <a:solidFill>
                  <a:srgbClr val="3B3B3B"/>
                </a:solidFill>
                <a:latin typeface="DM Sans"/>
                <a:ea typeface="DM Sans"/>
                <a:cs typeface="DM Sans"/>
                <a:sym typeface="DM Sans"/>
              </a:rPr>
              <a:t>Skövde </a:t>
            </a:r>
          </a:p>
          <a:p>
            <a:pPr marL="388620" lvl="1" indent="-194310" algn="l">
              <a:lnSpc>
                <a:spcPts val="2952"/>
              </a:lnSpc>
              <a:buFont typeface="Arial"/>
              <a:buChar char="•"/>
            </a:pPr>
            <a:r>
              <a:rPr lang="sv-SE" sz="1800" noProof="0" dirty="0">
                <a:solidFill>
                  <a:srgbClr val="3B3B3B"/>
                </a:solidFill>
                <a:latin typeface="DM Sans"/>
                <a:ea typeface="DM Sans"/>
                <a:cs typeface="DM Sans"/>
                <a:sym typeface="DM Sans"/>
              </a:rPr>
              <a:t>Läckö</a:t>
            </a:r>
          </a:p>
          <a:p>
            <a:pPr marL="388620" lvl="1" indent="-194310" algn="l">
              <a:lnSpc>
                <a:spcPts val="2952"/>
              </a:lnSpc>
              <a:buFont typeface="Arial"/>
              <a:buChar char="•"/>
            </a:pPr>
            <a:r>
              <a:rPr lang="sv-SE" sz="1800" noProof="0" dirty="0">
                <a:solidFill>
                  <a:srgbClr val="3B3B3B"/>
                </a:solidFill>
                <a:latin typeface="DM Sans"/>
                <a:ea typeface="DM Sans"/>
                <a:cs typeface="DM Sans"/>
                <a:sym typeface="DM Sans"/>
              </a:rPr>
              <a:t>Mariestad</a:t>
            </a:r>
          </a:p>
          <a:p>
            <a:pPr marL="388620" lvl="1" indent="-194310" algn="l">
              <a:lnSpc>
                <a:spcPts val="2952"/>
              </a:lnSpc>
              <a:buFont typeface="Arial"/>
              <a:buChar char="•"/>
            </a:pPr>
            <a:r>
              <a:rPr lang="sv-SE" dirty="0">
                <a:solidFill>
                  <a:srgbClr val="3B3B3B"/>
                </a:solidFill>
                <a:latin typeface="DM Sans"/>
                <a:ea typeface="DM Sans"/>
                <a:cs typeface="DM Sans"/>
                <a:sym typeface="DM Sans"/>
              </a:rPr>
              <a:t>Falköping </a:t>
            </a:r>
            <a:endParaRPr lang="sv-SE" sz="1800" noProof="0" dirty="0">
              <a:solidFill>
                <a:srgbClr val="3B3B3B"/>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EB462-D4BF-EF7A-A86E-6D5572B3E7D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30A7AFF-3022-945A-7CF0-2B5978E9D5C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a:extLst>
              <a:ext uri="{FF2B5EF4-FFF2-40B4-BE49-F238E27FC236}">
                <a16:creationId xmlns:a16="http://schemas.microsoft.com/office/drawing/2014/main" id="{BE2631F1-4513-94A3-37FB-07D73592DE03}"/>
              </a:ext>
            </a:extLst>
          </p:cNvPr>
          <p:cNvGrpSpPr/>
          <p:nvPr/>
        </p:nvGrpSpPr>
        <p:grpSpPr>
          <a:xfrm>
            <a:off x="363595" y="211099"/>
            <a:ext cx="17041554" cy="9852551"/>
            <a:chOff x="0" y="0"/>
            <a:chExt cx="14012564" cy="7643596"/>
          </a:xfrm>
        </p:grpSpPr>
        <p:sp>
          <p:nvSpPr>
            <p:cNvPr id="4" name="Freeform 4">
              <a:extLst>
                <a:ext uri="{FF2B5EF4-FFF2-40B4-BE49-F238E27FC236}">
                  <a16:creationId xmlns:a16="http://schemas.microsoft.com/office/drawing/2014/main" id="{AFD7E652-0734-B09D-D242-50C67C13F74D}"/>
                </a:ext>
              </a:extLst>
            </p:cNvPr>
            <p:cNvSpPr/>
            <p:nvPr/>
          </p:nvSpPr>
          <p:spPr>
            <a:xfrm>
              <a:off x="0" y="0"/>
              <a:ext cx="14012563" cy="7643596"/>
            </a:xfrm>
            <a:custGeom>
              <a:avLst/>
              <a:gdLst/>
              <a:ahLst/>
              <a:cxnLst/>
              <a:rect l="l" t="t" r="r" b="b"/>
              <a:pathLst>
                <a:path w="14012563" h="7643596">
                  <a:moveTo>
                    <a:pt x="0" y="0"/>
                  </a:moveTo>
                  <a:lnTo>
                    <a:pt x="14012563" y="0"/>
                  </a:lnTo>
                  <a:lnTo>
                    <a:pt x="14012563" y="7643596"/>
                  </a:lnTo>
                  <a:lnTo>
                    <a:pt x="0" y="7643596"/>
                  </a:lnTo>
                  <a:close/>
                </a:path>
              </a:pathLst>
            </a:custGeom>
            <a:solidFill>
              <a:srgbClr val="FFFFFF"/>
            </a:solidFill>
          </p:spPr>
          <p:txBody>
            <a:bodyPr/>
            <a:lstStyle/>
            <a:p>
              <a:endParaRPr lang="sv-SE" noProof="0" dirty="0"/>
            </a:p>
          </p:txBody>
        </p:sp>
      </p:grpSp>
      <p:sp>
        <p:nvSpPr>
          <p:cNvPr id="6" name="TextBox 6">
            <a:extLst>
              <a:ext uri="{FF2B5EF4-FFF2-40B4-BE49-F238E27FC236}">
                <a16:creationId xmlns:a16="http://schemas.microsoft.com/office/drawing/2014/main" id="{6CDB1902-7BD5-54B5-7E4E-1A0C15898264}"/>
              </a:ext>
            </a:extLst>
          </p:cNvPr>
          <p:cNvSpPr txBox="1"/>
          <p:nvPr/>
        </p:nvSpPr>
        <p:spPr>
          <a:xfrm>
            <a:off x="926547" y="443453"/>
            <a:ext cx="11789247" cy="965649"/>
          </a:xfrm>
          <a:prstGeom prst="rect">
            <a:avLst/>
          </a:prstGeom>
        </p:spPr>
        <p:txBody>
          <a:bodyPr wrap="square" lIns="0" tIns="0" rIns="0" bIns="0" rtlCol="0" anchor="t">
            <a:spAutoFit/>
          </a:bodyPr>
          <a:lstStyle/>
          <a:p>
            <a:pPr algn="l">
              <a:lnSpc>
                <a:spcPts val="7440"/>
              </a:lnSpc>
            </a:pPr>
            <a:r>
              <a:rPr lang="sv-SE" sz="6600" noProof="0" dirty="0">
                <a:solidFill>
                  <a:srgbClr val="3B3B3B"/>
                </a:solidFill>
                <a:latin typeface="Dream Avenue"/>
                <a:ea typeface="Dream Avenue"/>
                <a:cs typeface="Dream Avenue"/>
                <a:sym typeface="Dream Avenue"/>
              </a:rPr>
              <a:t>Vart ni hittar all denna information</a:t>
            </a:r>
          </a:p>
        </p:txBody>
      </p:sp>
      <p:sp>
        <p:nvSpPr>
          <p:cNvPr id="7" name="TextBox 7">
            <a:extLst>
              <a:ext uri="{FF2B5EF4-FFF2-40B4-BE49-F238E27FC236}">
                <a16:creationId xmlns:a16="http://schemas.microsoft.com/office/drawing/2014/main" id="{54A8834F-D6C0-5C62-295A-AB0A17CB9297}"/>
              </a:ext>
            </a:extLst>
          </p:cNvPr>
          <p:cNvSpPr txBox="1"/>
          <p:nvPr/>
        </p:nvSpPr>
        <p:spPr>
          <a:xfrm>
            <a:off x="936934" y="1731917"/>
            <a:ext cx="7144459" cy="545021"/>
          </a:xfrm>
          <a:prstGeom prst="rect">
            <a:avLst/>
          </a:prstGeom>
        </p:spPr>
        <p:txBody>
          <a:bodyPr wrap="square" lIns="0" tIns="0" rIns="0" bIns="0" rtlCol="0" anchor="t">
            <a:spAutoFit/>
          </a:bodyPr>
          <a:lstStyle/>
          <a:p>
            <a:pPr>
              <a:lnSpc>
                <a:spcPts val="4592"/>
              </a:lnSpc>
            </a:pPr>
            <a:r>
              <a:rPr lang="sv-SE" sz="2400" dirty="0">
                <a:solidFill>
                  <a:srgbClr val="3B3B3B"/>
                </a:solidFill>
                <a:latin typeface="DM Sans" pitchFamily="2" charset="0"/>
                <a:ea typeface="DM Sans Bold"/>
                <a:cs typeface="DM Sans Bold"/>
                <a:sym typeface="DM Sans Bold"/>
              </a:rPr>
              <a:t>Gå in på hemsidan www.lundsbrunngk.com</a:t>
            </a:r>
          </a:p>
        </p:txBody>
      </p:sp>
      <p:sp>
        <p:nvSpPr>
          <p:cNvPr id="19" name="AutoShape 13">
            <a:extLst>
              <a:ext uri="{FF2B5EF4-FFF2-40B4-BE49-F238E27FC236}">
                <a16:creationId xmlns:a16="http://schemas.microsoft.com/office/drawing/2014/main" id="{44D69A16-B77A-D569-1F3A-0C4E45894FAE}"/>
              </a:ext>
            </a:extLst>
          </p:cNvPr>
          <p:cNvSpPr/>
          <p:nvPr/>
        </p:nvSpPr>
        <p:spPr>
          <a:xfrm flipV="1">
            <a:off x="982612" y="1244634"/>
            <a:ext cx="11582400" cy="26135"/>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5" name="TextBox 14">
            <a:extLst>
              <a:ext uri="{FF2B5EF4-FFF2-40B4-BE49-F238E27FC236}">
                <a16:creationId xmlns:a16="http://schemas.microsoft.com/office/drawing/2014/main" id="{FB440F5D-D602-9C46-4579-E95A28563D45}"/>
              </a:ext>
            </a:extLst>
          </p:cNvPr>
          <p:cNvSpPr txBox="1"/>
          <p:nvPr/>
        </p:nvSpPr>
        <p:spPr>
          <a:xfrm>
            <a:off x="11178868" y="1687808"/>
            <a:ext cx="6145877" cy="2278124"/>
          </a:xfrm>
          <a:prstGeom prst="rect">
            <a:avLst/>
          </a:prstGeom>
        </p:spPr>
        <p:txBody>
          <a:bodyPr wrap="square" lIns="0" tIns="0" rIns="0" bIns="0" rtlCol="0" anchor="t">
            <a:spAutoFit/>
          </a:bodyPr>
          <a:lstStyle/>
          <a:p>
            <a:pPr algn="l">
              <a:lnSpc>
                <a:spcPts val="2952"/>
              </a:lnSpc>
            </a:pPr>
            <a:r>
              <a:rPr lang="sv-SE" sz="1800" i="1" noProof="0" dirty="0">
                <a:solidFill>
                  <a:srgbClr val="3B3B3B"/>
                </a:solidFill>
                <a:latin typeface="DM Sans Italics"/>
                <a:ea typeface="DM Sans Italics"/>
                <a:cs typeface="DM Sans Italics"/>
                <a:sym typeface="DM Sans Italics"/>
              </a:rPr>
              <a:t>Vi har gjort ett schema för hela sommaren där vi har lagt in alla tävlingar och aktiviteter som vi kommer att publicera på hemsidan under “klubben -&gt; </a:t>
            </a:r>
            <a:r>
              <a:rPr lang="sv-SE" sz="1800" i="1" noProof="0" dirty="0" err="1">
                <a:solidFill>
                  <a:srgbClr val="3B3B3B"/>
                </a:solidFill>
                <a:latin typeface="DM Sans Italics"/>
                <a:ea typeface="DM Sans Italics"/>
                <a:cs typeface="DM Sans Italics"/>
                <a:sym typeface="DM Sans Italics"/>
              </a:rPr>
              <a:t>kommitt</a:t>
            </a:r>
            <a:r>
              <a:rPr lang="sv-SE" i="1" dirty="0" err="1">
                <a:solidFill>
                  <a:srgbClr val="3B3B3B"/>
                </a:solidFill>
                <a:latin typeface="DM Sans Italics"/>
                <a:ea typeface="DM Sans Italics"/>
                <a:cs typeface="DM Sans Italics"/>
                <a:sym typeface="DM Sans Italics"/>
              </a:rPr>
              <a:t>éer</a:t>
            </a:r>
            <a:r>
              <a:rPr lang="sv-SE" i="1" dirty="0">
                <a:solidFill>
                  <a:srgbClr val="3B3B3B"/>
                </a:solidFill>
                <a:latin typeface="DM Sans Italics"/>
                <a:ea typeface="DM Sans Italics"/>
                <a:cs typeface="DM Sans Italics"/>
                <a:sym typeface="DM Sans Italics"/>
              </a:rPr>
              <a:t> -&gt; Junior/Elitkommittén</a:t>
            </a:r>
            <a:r>
              <a:rPr lang="sv-SE" sz="1800" i="1" noProof="0" dirty="0">
                <a:solidFill>
                  <a:srgbClr val="3B3B3B"/>
                </a:solidFill>
                <a:latin typeface="DM Sans Italics"/>
                <a:ea typeface="DM Sans Italics"/>
                <a:cs typeface="DM Sans Italics"/>
                <a:sym typeface="DM Sans Italics"/>
              </a:rPr>
              <a:t>” där man kan gå in och se vilka tävlingar man kan anmäla sig till. </a:t>
            </a:r>
          </a:p>
          <a:p>
            <a:pPr algn="l">
              <a:lnSpc>
                <a:spcPts val="2952"/>
              </a:lnSpc>
            </a:pPr>
            <a:r>
              <a:rPr lang="sv-SE" sz="1800" i="1" noProof="0" dirty="0">
                <a:solidFill>
                  <a:srgbClr val="3B3B3B"/>
                </a:solidFill>
                <a:latin typeface="DM Sans Italics"/>
                <a:ea typeface="DM Sans Italics"/>
                <a:cs typeface="DM Sans Italics"/>
                <a:sym typeface="DM Sans Italics"/>
              </a:rPr>
              <a:t>Den kommer uppdateras under säsongens gång. </a:t>
            </a:r>
          </a:p>
        </p:txBody>
      </p:sp>
      <p:sp>
        <p:nvSpPr>
          <p:cNvPr id="9" name="TextBox 8">
            <a:extLst>
              <a:ext uri="{FF2B5EF4-FFF2-40B4-BE49-F238E27FC236}">
                <a16:creationId xmlns:a16="http://schemas.microsoft.com/office/drawing/2014/main" id="{934A0C32-A094-229A-CCD0-FCB8EFDB70AB}"/>
              </a:ext>
            </a:extLst>
          </p:cNvPr>
          <p:cNvSpPr txBox="1"/>
          <p:nvPr/>
        </p:nvSpPr>
        <p:spPr>
          <a:xfrm>
            <a:off x="936934" y="2633962"/>
            <a:ext cx="6172199" cy="545021"/>
          </a:xfrm>
          <a:prstGeom prst="rect">
            <a:avLst/>
          </a:prstGeom>
        </p:spPr>
        <p:txBody>
          <a:bodyPr wrap="square" lIns="0" tIns="0" rIns="0" bIns="0" rtlCol="0" anchor="t">
            <a:spAutoFit/>
          </a:bodyPr>
          <a:lstStyle>
            <a:defPPr>
              <a:defRPr lang="en-US"/>
            </a:defPPr>
            <a:lvl1pPr algn="ctr">
              <a:lnSpc>
                <a:spcPts val="4592"/>
              </a:lnSpc>
              <a:defRPr sz="2800">
                <a:solidFill>
                  <a:srgbClr val="3B3B3B"/>
                </a:solidFill>
                <a:latin typeface="DM Sans" pitchFamily="2" charset="0"/>
                <a:ea typeface="DM Sans Bold"/>
                <a:cs typeface="DM Sans Bold"/>
              </a:defRPr>
            </a:lvl1pPr>
          </a:lstStyle>
          <a:p>
            <a:pPr algn="l"/>
            <a:r>
              <a:rPr lang="sv-SE" sz="2400" dirty="0">
                <a:sym typeface="DM Sans Bold"/>
              </a:rPr>
              <a:t>Tryck på klubben längst upp i menyn. </a:t>
            </a:r>
          </a:p>
        </p:txBody>
      </p:sp>
      <p:pic>
        <p:nvPicPr>
          <p:cNvPr id="11" name="Bildobjekt 10">
            <a:extLst>
              <a:ext uri="{FF2B5EF4-FFF2-40B4-BE49-F238E27FC236}">
                <a16:creationId xmlns:a16="http://schemas.microsoft.com/office/drawing/2014/main" id="{0AAE147D-B37B-0DCD-1B6C-8FFDDFC56631}"/>
              </a:ext>
            </a:extLst>
          </p:cNvPr>
          <p:cNvPicPr>
            <a:picLocks noChangeAspect="1"/>
          </p:cNvPicPr>
          <p:nvPr/>
        </p:nvPicPr>
        <p:blipFill>
          <a:blip r:embed="rId3"/>
          <a:stretch>
            <a:fillRect/>
          </a:stretch>
        </p:blipFill>
        <p:spPr>
          <a:xfrm>
            <a:off x="963254" y="3192062"/>
            <a:ext cx="9502259" cy="808075"/>
          </a:xfrm>
          <a:prstGeom prst="rect">
            <a:avLst/>
          </a:prstGeom>
        </p:spPr>
      </p:pic>
      <p:sp>
        <p:nvSpPr>
          <p:cNvPr id="12" name="TextBox 8">
            <a:extLst>
              <a:ext uri="{FF2B5EF4-FFF2-40B4-BE49-F238E27FC236}">
                <a16:creationId xmlns:a16="http://schemas.microsoft.com/office/drawing/2014/main" id="{A7E9024B-6F24-11F3-B832-04A7EF626048}"/>
              </a:ext>
            </a:extLst>
          </p:cNvPr>
          <p:cNvSpPr txBox="1"/>
          <p:nvPr/>
        </p:nvSpPr>
        <p:spPr>
          <a:xfrm>
            <a:off x="905597" y="1540935"/>
            <a:ext cx="1233841" cy="381964"/>
          </a:xfrm>
          <a:prstGeom prst="rect">
            <a:avLst/>
          </a:prstGeom>
        </p:spPr>
        <p:txBody>
          <a:bodyPr wrap="square" lIns="0" tIns="0" rIns="0" bIns="0" rtlCol="0" anchor="t">
            <a:spAutoFit/>
          </a:bodyPr>
          <a:lstStyle/>
          <a:p>
            <a:pPr algn="ctr">
              <a:lnSpc>
                <a:spcPts val="2623"/>
              </a:lnSpc>
            </a:pPr>
            <a:r>
              <a:rPr lang="sv-SE" sz="3200" b="1" dirty="0">
                <a:solidFill>
                  <a:srgbClr val="3B3B3B"/>
                </a:solidFill>
                <a:latin typeface="DM Sans Bold"/>
                <a:ea typeface="DM Sans Bold"/>
                <a:cs typeface="DM Sans Bold"/>
                <a:sym typeface="DM Sans Bold"/>
              </a:rPr>
              <a:t>Steg 1</a:t>
            </a:r>
            <a:endParaRPr lang="sv-SE" sz="3200" b="1" noProof="0" dirty="0">
              <a:solidFill>
                <a:srgbClr val="3B3B3B"/>
              </a:solidFill>
              <a:latin typeface="DM Sans Bold"/>
              <a:ea typeface="DM Sans Bold"/>
              <a:cs typeface="DM Sans Bold"/>
              <a:sym typeface="DM Sans Bold"/>
            </a:endParaRPr>
          </a:p>
        </p:txBody>
      </p:sp>
      <p:sp>
        <p:nvSpPr>
          <p:cNvPr id="14" name="TextBox 8">
            <a:extLst>
              <a:ext uri="{FF2B5EF4-FFF2-40B4-BE49-F238E27FC236}">
                <a16:creationId xmlns:a16="http://schemas.microsoft.com/office/drawing/2014/main" id="{333D9C27-6FA3-4D7F-B52E-48E400EF3430}"/>
              </a:ext>
            </a:extLst>
          </p:cNvPr>
          <p:cNvSpPr txBox="1"/>
          <p:nvPr/>
        </p:nvSpPr>
        <p:spPr>
          <a:xfrm>
            <a:off x="932741" y="2467438"/>
            <a:ext cx="1447800" cy="381964"/>
          </a:xfrm>
          <a:prstGeom prst="rect">
            <a:avLst/>
          </a:prstGeom>
        </p:spPr>
        <p:txBody>
          <a:bodyPr wrap="square" lIns="0" tIns="0" rIns="0" bIns="0" rtlCol="0" anchor="t">
            <a:spAutoFit/>
          </a:bodyPr>
          <a:lstStyle/>
          <a:p>
            <a:pPr>
              <a:lnSpc>
                <a:spcPts val="2623"/>
              </a:lnSpc>
            </a:pPr>
            <a:r>
              <a:rPr lang="sv-SE" sz="3200" b="1" dirty="0">
                <a:solidFill>
                  <a:srgbClr val="3B3B3B"/>
                </a:solidFill>
                <a:latin typeface="DM Sans Bold"/>
                <a:ea typeface="DM Sans Bold"/>
                <a:cs typeface="DM Sans Bold"/>
                <a:sym typeface="DM Sans Bold"/>
              </a:rPr>
              <a:t>Steg 2</a:t>
            </a:r>
            <a:endParaRPr lang="sv-SE" sz="3200" b="1" noProof="0" dirty="0">
              <a:solidFill>
                <a:srgbClr val="3B3B3B"/>
              </a:solidFill>
              <a:latin typeface="DM Sans Bold"/>
              <a:ea typeface="DM Sans Bold"/>
              <a:cs typeface="DM Sans Bold"/>
              <a:sym typeface="DM Sans Bold"/>
            </a:endParaRPr>
          </a:p>
        </p:txBody>
      </p:sp>
      <p:sp>
        <p:nvSpPr>
          <p:cNvPr id="15" name="TextBox 8">
            <a:extLst>
              <a:ext uri="{FF2B5EF4-FFF2-40B4-BE49-F238E27FC236}">
                <a16:creationId xmlns:a16="http://schemas.microsoft.com/office/drawing/2014/main" id="{563AF280-A4F0-B77D-DE8A-C0FC3C4F461A}"/>
              </a:ext>
            </a:extLst>
          </p:cNvPr>
          <p:cNvSpPr txBox="1"/>
          <p:nvPr/>
        </p:nvSpPr>
        <p:spPr>
          <a:xfrm>
            <a:off x="943128" y="4197500"/>
            <a:ext cx="1447800" cy="381964"/>
          </a:xfrm>
          <a:prstGeom prst="rect">
            <a:avLst/>
          </a:prstGeom>
        </p:spPr>
        <p:txBody>
          <a:bodyPr wrap="square" lIns="0" tIns="0" rIns="0" bIns="0" rtlCol="0" anchor="t">
            <a:spAutoFit/>
          </a:bodyPr>
          <a:lstStyle/>
          <a:p>
            <a:pPr>
              <a:lnSpc>
                <a:spcPts val="2623"/>
              </a:lnSpc>
            </a:pPr>
            <a:r>
              <a:rPr lang="sv-SE" sz="3200" b="1" dirty="0">
                <a:solidFill>
                  <a:srgbClr val="3B3B3B"/>
                </a:solidFill>
                <a:latin typeface="DM Sans Bold"/>
                <a:ea typeface="DM Sans Bold"/>
                <a:cs typeface="DM Sans Bold"/>
                <a:sym typeface="DM Sans Bold"/>
              </a:rPr>
              <a:t>Steg 3</a:t>
            </a:r>
            <a:endParaRPr lang="sv-SE" sz="3200" b="1" noProof="0" dirty="0">
              <a:solidFill>
                <a:srgbClr val="3B3B3B"/>
              </a:solidFill>
              <a:latin typeface="DM Sans Bold"/>
              <a:ea typeface="DM Sans Bold"/>
              <a:cs typeface="DM Sans Bold"/>
              <a:sym typeface="DM Sans Bold"/>
            </a:endParaRPr>
          </a:p>
        </p:txBody>
      </p:sp>
      <p:sp>
        <p:nvSpPr>
          <p:cNvPr id="21" name="TextBox 8">
            <a:extLst>
              <a:ext uri="{FF2B5EF4-FFF2-40B4-BE49-F238E27FC236}">
                <a16:creationId xmlns:a16="http://schemas.microsoft.com/office/drawing/2014/main" id="{3E11B01B-4AAE-E392-DB22-435F4DA34091}"/>
              </a:ext>
            </a:extLst>
          </p:cNvPr>
          <p:cNvSpPr txBox="1"/>
          <p:nvPr/>
        </p:nvSpPr>
        <p:spPr>
          <a:xfrm>
            <a:off x="936934" y="4313382"/>
            <a:ext cx="5544259" cy="545021"/>
          </a:xfrm>
          <a:prstGeom prst="rect">
            <a:avLst/>
          </a:prstGeom>
        </p:spPr>
        <p:txBody>
          <a:bodyPr wrap="square" lIns="0" tIns="0" rIns="0" bIns="0" rtlCol="0" anchor="t">
            <a:spAutoFit/>
          </a:bodyPr>
          <a:lstStyle>
            <a:defPPr>
              <a:defRPr lang="en-US"/>
            </a:defPPr>
            <a:lvl1pPr algn="ctr">
              <a:lnSpc>
                <a:spcPts val="4592"/>
              </a:lnSpc>
              <a:defRPr sz="2800">
                <a:solidFill>
                  <a:srgbClr val="3B3B3B"/>
                </a:solidFill>
                <a:latin typeface="DM Sans" pitchFamily="2" charset="0"/>
                <a:ea typeface="DM Sans Bold"/>
                <a:cs typeface="DM Sans Bold"/>
              </a:defRPr>
            </a:lvl1pPr>
          </a:lstStyle>
          <a:p>
            <a:pPr algn="l"/>
            <a:r>
              <a:rPr lang="sv-SE" sz="2400" dirty="0">
                <a:sym typeface="DM Sans Bold"/>
              </a:rPr>
              <a:t>Bläddra längst ner till kommittéer  </a:t>
            </a:r>
          </a:p>
        </p:txBody>
      </p:sp>
      <p:pic>
        <p:nvPicPr>
          <p:cNvPr id="23" name="Bildobjekt 22">
            <a:extLst>
              <a:ext uri="{FF2B5EF4-FFF2-40B4-BE49-F238E27FC236}">
                <a16:creationId xmlns:a16="http://schemas.microsoft.com/office/drawing/2014/main" id="{E9ED31B3-A9A9-D691-6C74-527F75E7E722}"/>
              </a:ext>
            </a:extLst>
          </p:cNvPr>
          <p:cNvPicPr>
            <a:picLocks noChangeAspect="1"/>
          </p:cNvPicPr>
          <p:nvPr/>
        </p:nvPicPr>
        <p:blipFill>
          <a:blip r:embed="rId4"/>
          <a:stretch>
            <a:fillRect/>
          </a:stretch>
        </p:blipFill>
        <p:spPr>
          <a:xfrm>
            <a:off x="834233" y="4850368"/>
            <a:ext cx="6197069" cy="1875890"/>
          </a:xfrm>
          <a:prstGeom prst="rect">
            <a:avLst/>
          </a:prstGeom>
        </p:spPr>
      </p:pic>
      <p:sp>
        <p:nvSpPr>
          <p:cNvPr id="24" name="TextBox 8">
            <a:extLst>
              <a:ext uri="{FF2B5EF4-FFF2-40B4-BE49-F238E27FC236}">
                <a16:creationId xmlns:a16="http://schemas.microsoft.com/office/drawing/2014/main" id="{018C7EA0-238C-62B8-8F7B-B43CE5F4492B}"/>
              </a:ext>
            </a:extLst>
          </p:cNvPr>
          <p:cNvSpPr txBox="1"/>
          <p:nvPr/>
        </p:nvSpPr>
        <p:spPr>
          <a:xfrm>
            <a:off x="946389" y="6948568"/>
            <a:ext cx="1447800" cy="381964"/>
          </a:xfrm>
          <a:prstGeom prst="rect">
            <a:avLst/>
          </a:prstGeom>
        </p:spPr>
        <p:txBody>
          <a:bodyPr wrap="square" lIns="0" tIns="0" rIns="0" bIns="0" rtlCol="0" anchor="t">
            <a:spAutoFit/>
          </a:bodyPr>
          <a:lstStyle/>
          <a:p>
            <a:pPr>
              <a:lnSpc>
                <a:spcPts val="2623"/>
              </a:lnSpc>
            </a:pPr>
            <a:r>
              <a:rPr lang="sv-SE" sz="3200" b="1" dirty="0">
                <a:solidFill>
                  <a:srgbClr val="3B3B3B"/>
                </a:solidFill>
                <a:latin typeface="DM Sans Bold"/>
                <a:ea typeface="DM Sans Bold"/>
                <a:cs typeface="DM Sans Bold"/>
                <a:sym typeface="DM Sans Bold"/>
              </a:rPr>
              <a:t>Steg 4</a:t>
            </a:r>
            <a:endParaRPr lang="sv-SE" sz="3200" b="1" noProof="0" dirty="0">
              <a:solidFill>
                <a:srgbClr val="3B3B3B"/>
              </a:solidFill>
              <a:latin typeface="DM Sans Bold"/>
              <a:ea typeface="DM Sans Bold"/>
              <a:cs typeface="DM Sans Bold"/>
              <a:sym typeface="DM Sans Bold"/>
            </a:endParaRPr>
          </a:p>
        </p:txBody>
      </p:sp>
      <p:sp>
        <p:nvSpPr>
          <p:cNvPr id="25" name="TextBox 8">
            <a:extLst>
              <a:ext uri="{FF2B5EF4-FFF2-40B4-BE49-F238E27FC236}">
                <a16:creationId xmlns:a16="http://schemas.microsoft.com/office/drawing/2014/main" id="{81B26275-AD7E-EC17-69F8-81B229C3FFD9}"/>
              </a:ext>
            </a:extLst>
          </p:cNvPr>
          <p:cNvSpPr txBox="1"/>
          <p:nvPr/>
        </p:nvSpPr>
        <p:spPr>
          <a:xfrm>
            <a:off x="938891" y="7031468"/>
            <a:ext cx="6036147" cy="545021"/>
          </a:xfrm>
          <a:prstGeom prst="rect">
            <a:avLst/>
          </a:prstGeom>
        </p:spPr>
        <p:txBody>
          <a:bodyPr wrap="square" lIns="0" tIns="0" rIns="0" bIns="0" rtlCol="0" anchor="t">
            <a:spAutoFit/>
          </a:bodyPr>
          <a:lstStyle>
            <a:defPPr>
              <a:defRPr lang="en-US"/>
            </a:defPPr>
            <a:lvl1pPr algn="ctr">
              <a:lnSpc>
                <a:spcPts val="4592"/>
              </a:lnSpc>
              <a:defRPr sz="2800">
                <a:solidFill>
                  <a:srgbClr val="3B3B3B"/>
                </a:solidFill>
                <a:latin typeface="DM Sans" pitchFamily="2" charset="0"/>
                <a:ea typeface="DM Sans Bold"/>
                <a:cs typeface="DM Sans Bold"/>
              </a:defRPr>
            </a:lvl1pPr>
          </a:lstStyle>
          <a:p>
            <a:pPr algn="l"/>
            <a:r>
              <a:rPr lang="sv-SE" sz="2400" dirty="0">
                <a:sym typeface="DM Sans Bold"/>
              </a:rPr>
              <a:t>Bläddra ner till Junior/Elitkommittén  </a:t>
            </a:r>
          </a:p>
        </p:txBody>
      </p:sp>
      <p:pic>
        <p:nvPicPr>
          <p:cNvPr id="27" name="Bildobjekt 26">
            <a:extLst>
              <a:ext uri="{FF2B5EF4-FFF2-40B4-BE49-F238E27FC236}">
                <a16:creationId xmlns:a16="http://schemas.microsoft.com/office/drawing/2014/main" id="{FCC3FE43-A6DD-1159-0066-09209234C357}"/>
              </a:ext>
            </a:extLst>
          </p:cNvPr>
          <p:cNvPicPr>
            <a:picLocks noChangeAspect="1"/>
          </p:cNvPicPr>
          <p:nvPr/>
        </p:nvPicPr>
        <p:blipFill>
          <a:blip r:embed="rId5"/>
          <a:stretch>
            <a:fillRect/>
          </a:stretch>
        </p:blipFill>
        <p:spPr>
          <a:xfrm>
            <a:off x="905597" y="7548506"/>
            <a:ext cx="6562003" cy="2515144"/>
          </a:xfrm>
          <a:prstGeom prst="rect">
            <a:avLst/>
          </a:prstGeom>
        </p:spPr>
      </p:pic>
      <p:sp>
        <p:nvSpPr>
          <p:cNvPr id="31" name="Rektangel 30">
            <a:extLst>
              <a:ext uri="{FF2B5EF4-FFF2-40B4-BE49-F238E27FC236}">
                <a16:creationId xmlns:a16="http://schemas.microsoft.com/office/drawing/2014/main" id="{3AE664B5-C404-6BC8-364B-1437B03F9DFC}"/>
              </a:ext>
            </a:extLst>
          </p:cNvPr>
          <p:cNvSpPr/>
          <p:nvPr/>
        </p:nvSpPr>
        <p:spPr>
          <a:xfrm>
            <a:off x="9525000" y="5255698"/>
            <a:ext cx="7162800" cy="321306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ts val="2952"/>
              </a:lnSpc>
            </a:pPr>
            <a:r>
              <a:rPr lang="sv-SE" sz="2400" dirty="0">
                <a:solidFill>
                  <a:schemeClr val="tx1"/>
                </a:solidFill>
                <a:latin typeface="Arial Nova Light" panose="020B0304020202020204" pitchFamily="34" charset="0"/>
              </a:rPr>
              <a:t>Denna sida samlar </a:t>
            </a:r>
            <a:r>
              <a:rPr lang="sv-SE" sz="2400" b="1" dirty="0">
                <a:solidFill>
                  <a:schemeClr val="tx1"/>
                </a:solidFill>
                <a:latin typeface="Arial Nova Light" panose="020B0304020202020204" pitchFamily="34" charset="0"/>
              </a:rPr>
              <a:t>all information </a:t>
            </a:r>
            <a:r>
              <a:rPr lang="sv-SE" sz="2400" dirty="0">
                <a:solidFill>
                  <a:schemeClr val="tx1"/>
                </a:solidFill>
                <a:latin typeface="Arial Nova Light" panose="020B0304020202020204" pitchFamily="34" charset="0"/>
              </a:rPr>
              <a:t>om junioraktiviteter och länkar vidare till andra relevanta sidor på vår hemsida, till exempel tävlingar och träning. </a:t>
            </a:r>
          </a:p>
          <a:p>
            <a:pPr>
              <a:lnSpc>
                <a:spcPts val="2952"/>
              </a:lnSpc>
            </a:pPr>
            <a:endParaRPr lang="sv-SE" sz="2400" dirty="0">
              <a:solidFill>
                <a:schemeClr val="tx1"/>
              </a:solidFill>
              <a:latin typeface="Arial Nova Light" panose="020B0304020202020204" pitchFamily="34" charset="0"/>
            </a:endParaRPr>
          </a:p>
          <a:p>
            <a:pPr>
              <a:lnSpc>
                <a:spcPts val="2952"/>
              </a:lnSpc>
            </a:pPr>
            <a:r>
              <a:rPr lang="sv-SE" sz="2400" dirty="0">
                <a:solidFill>
                  <a:schemeClr val="tx1"/>
                </a:solidFill>
                <a:latin typeface="Arial Nova Light" panose="020B0304020202020204" pitchFamily="34" charset="0"/>
              </a:rPr>
              <a:t>Vi delar också uppdateringar på vår </a:t>
            </a:r>
            <a:r>
              <a:rPr lang="sv-SE" sz="2400" b="1" dirty="0" err="1">
                <a:solidFill>
                  <a:schemeClr val="tx1"/>
                </a:solidFill>
                <a:latin typeface="Arial Nova Light" panose="020B0304020202020204" pitchFamily="34" charset="0"/>
              </a:rPr>
              <a:t>Instagram</a:t>
            </a:r>
            <a:r>
              <a:rPr lang="sv-SE" sz="2400" b="1" dirty="0">
                <a:solidFill>
                  <a:schemeClr val="tx1"/>
                </a:solidFill>
                <a:latin typeface="Arial Nova Light" panose="020B0304020202020204" pitchFamily="34" charset="0"/>
              </a:rPr>
              <a:t>: </a:t>
            </a:r>
            <a:r>
              <a:rPr lang="sv-SE" sz="2400" b="1" dirty="0" err="1">
                <a:solidFill>
                  <a:schemeClr val="tx1"/>
                </a:solidFill>
                <a:latin typeface="Arial Nova Light" panose="020B0304020202020204" pitchFamily="34" charset="0"/>
              </a:rPr>
              <a:t>lundsbrunngk_juniorer</a:t>
            </a:r>
            <a:endParaRPr lang="sv-SE" sz="2400" dirty="0">
              <a:solidFill>
                <a:schemeClr val="tx1"/>
              </a:solidFill>
              <a:latin typeface="Arial Nova Light" panose="020B0304020202020204" pitchFamily="34" charset="0"/>
              <a:ea typeface="DM Sans Italics"/>
              <a:cs typeface="DM Sans Italics"/>
              <a:sym typeface="DM Sans Italics"/>
            </a:endParaRPr>
          </a:p>
          <a:p>
            <a:pPr algn="ctr"/>
            <a:endParaRPr lang="sv-SE" dirty="0"/>
          </a:p>
        </p:txBody>
      </p:sp>
    </p:spTree>
    <p:extLst>
      <p:ext uri="{BB962C8B-B14F-4D97-AF65-F5344CB8AC3E}">
        <p14:creationId xmlns:p14="http://schemas.microsoft.com/office/powerpoint/2010/main" val="161917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1028700" y="1028700"/>
            <a:ext cx="16230600" cy="8229600"/>
            <a:chOff x="0" y="0"/>
            <a:chExt cx="13345750" cy="6766859"/>
          </a:xfrm>
        </p:grpSpPr>
        <p:sp>
          <p:nvSpPr>
            <p:cNvPr id="4" name="Freeform 4"/>
            <p:cNvSpPr/>
            <p:nvPr/>
          </p:nvSpPr>
          <p:spPr>
            <a:xfrm>
              <a:off x="0" y="0"/>
              <a:ext cx="13345750" cy="6766859"/>
            </a:xfrm>
            <a:custGeom>
              <a:avLst/>
              <a:gdLst/>
              <a:ahLst/>
              <a:cxnLst/>
              <a:rect l="l" t="t" r="r" b="b"/>
              <a:pathLst>
                <a:path w="13345750" h="6766859">
                  <a:moveTo>
                    <a:pt x="0" y="0"/>
                  </a:moveTo>
                  <a:lnTo>
                    <a:pt x="13345750" y="0"/>
                  </a:lnTo>
                  <a:lnTo>
                    <a:pt x="13345750" y="6766859"/>
                  </a:lnTo>
                  <a:lnTo>
                    <a:pt x="0" y="6766859"/>
                  </a:lnTo>
                  <a:close/>
                </a:path>
              </a:pathLst>
            </a:custGeom>
            <a:solidFill>
              <a:srgbClr val="FFFFFF"/>
            </a:solidFill>
          </p:spPr>
          <p:txBody>
            <a:bodyPr/>
            <a:lstStyle/>
            <a:p>
              <a:endParaRPr lang="sv-SE" noProof="0" dirty="0"/>
            </a:p>
          </p:txBody>
        </p:sp>
      </p:grpSp>
      <p:grpSp>
        <p:nvGrpSpPr>
          <p:cNvPr id="5" name="Group 5"/>
          <p:cNvGrpSpPr/>
          <p:nvPr/>
        </p:nvGrpSpPr>
        <p:grpSpPr>
          <a:xfrm>
            <a:off x="1028700" y="1005466"/>
            <a:ext cx="16230600" cy="8276069"/>
            <a:chOff x="0" y="0"/>
            <a:chExt cx="3753423" cy="1913890"/>
          </a:xfrm>
        </p:grpSpPr>
        <p:sp>
          <p:nvSpPr>
            <p:cNvPr id="6" name="Freeform 6"/>
            <p:cNvSpPr/>
            <p:nvPr/>
          </p:nvSpPr>
          <p:spPr>
            <a:xfrm>
              <a:off x="0" y="0"/>
              <a:ext cx="3753422" cy="1913890"/>
            </a:xfrm>
            <a:custGeom>
              <a:avLst/>
              <a:gdLst/>
              <a:ahLst/>
              <a:cxnLst/>
              <a:rect l="l" t="t" r="r" b="b"/>
              <a:pathLst>
                <a:path w="3753422" h="1913890">
                  <a:moveTo>
                    <a:pt x="0" y="0"/>
                  </a:moveTo>
                  <a:lnTo>
                    <a:pt x="3753422" y="0"/>
                  </a:lnTo>
                  <a:lnTo>
                    <a:pt x="3753422" y="1913890"/>
                  </a:lnTo>
                  <a:lnTo>
                    <a:pt x="0" y="1913890"/>
                  </a:lnTo>
                  <a:close/>
                </a:path>
              </a:pathLst>
            </a:custGeom>
            <a:solidFill>
              <a:srgbClr val="FFFFFF"/>
            </a:solidFill>
          </p:spPr>
          <p:txBody>
            <a:bodyPr/>
            <a:lstStyle/>
            <a:p>
              <a:endParaRPr lang="sv-SE" noProof="0" dirty="0"/>
            </a:p>
          </p:txBody>
        </p:sp>
      </p:grpSp>
      <p:sp>
        <p:nvSpPr>
          <p:cNvPr id="7" name="TextBox 7"/>
          <p:cNvSpPr txBox="1"/>
          <p:nvPr/>
        </p:nvSpPr>
        <p:spPr>
          <a:xfrm>
            <a:off x="2373541" y="3950842"/>
            <a:ext cx="5124539" cy="1192658"/>
          </a:xfrm>
          <a:prstGeom prst="rect">
            <a:avLst/>
          </a:prstGeom>
        </p:spPr>
        <p:txBody>
          <a:bodyPr lIns="0" tIns="0" rIns="0" bIns="0" rtlCol="0" anchor="t">
            <a:spAutoFit/>
          </a:bodyPr>
          <a:lstStyle/>
          <a:p>
            <a:pPr algn="l">
              <a:lnSpc>
                <a:spcPts val="8924"/>
              </a:lnSpc>
            </a:pPr>
            <a:r>
              <a:rPr lang="sv-SE" sz="9200" noProof="0" dirty="0">
                <a:solidFill>
                  <a:srgbClr val="3B3B3B"/>
                </a:solidFill>
                <a:latin typeface="Dream Avenue"/>
                <a:ea typeface="Dream Avenue"/>
                <a:cs typeface="Dream Avenue"/>
                <a:sym typeface="Dream Avenue"/>
              </a:rPr>
              <a:t>Frågor? </a:t>
            </a:r>
          </a:p>
        </p:txBody>
      </p:sp>
      <p:sp>
        <p:nvSpPr>
          <p:cNvPr id="8" name="AutoShape 8"/>
          <p:cNvSpPr/>
          <p:nvPr/>
        </p:nvSpPr>
        <p:spPr>
          <a:xfrm>
            <a:off x="7498080" y="4619745"/>
            <a:ext cx="3291840" cy="0"/>
          </a:xfrm>
          <a:prstGeom prst="line">
            <a:avLst/>
          </a:prstGeom>
          <a:ln w="28575" cap="flat">
            <a:solidFill>
              <a:srgbClr val="B49C8B"/>
            </a:solidFill>
            <a:prstDash val="solid"/>
            <a:headEnd type="none" w="sm" len="sm"/>
            <a:tailEnd type="none" w="sm" len="sm"/>
          </a:ln>
        </p:spPr>
        <p:txBody>
          <a:bodyPr/>
          <a:lstStyle/>
          <a:p>
            <a:endParaRPr lang="sv-SE" noProof="0" dirty="0"/>
          </a:p>
        </p:txBody>
      </p:sp>
      <p:grpSp>
        <p:nvGrpSpPr>
          <p:cNvPr id="9" name="Group 9"/>
          <p:cNvGrpSpPr>
            <a:grpSpLocks noChangeAspect="1"/>
          </p:cNvGrpSpPr>
          <p:nvPr/>
        </p:nvGrpSpPr>
        <p:grpSpPr>
          <a:xfrm>
            <a:off x="11770583" y="1528779"/>
            <a:ext cx="3664217" cy="7250283"/>
            <a:chOff x="0" y="0"/>
            <a:chExt cx="2620010" cy="5184140"/>
          </a:xfrm>
        </p:grpSpPr>
        <p:sp>
          <p:nvSpPr>
            <p:cNvPr id="10" name="Freeform 10"/>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sv-SE" noProof="0" dirty="0"/>
            </a:p>
          </p:txBody>
        </p:sp>
        <p:sp>
          <p:nvSpPr>
            <p:cNvPr id="11" name="Freeform 11"/>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3"/>
              <a:stretch>
                <a:fillRect l="-61123" r="-61123"/>
              </a:stretch>
            </a:blipFill>
          </p:spPr>
          <p:txBody>
            <a:bodyPr/>
            <a:lstStyle/>
            <a:p>
              <a:endParaRPr lang="sv-SE" noProof="0" dirty="0"/>
            </a:p>
          </p:txBody>
        </p:sp>
        <p:sp>
          <p:nvSpPr>
            <p:cNvPr id="12" name="Freeform 12"/>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FFFFFF"/>
            </a:solidFill>
          </p:spPr>
          <p:txBody>
            <a:bodyPr/>
            <a:lstStyle/>
            <a:p>
              <a:endParaRPr lang="sv-SE" noProof="0" dirty="0"/>
            </a:p>
          </p:txBody>
        </p:sp>
        <p:sp>
          <p:nvSpPr>
            <p:cNvPr id="13" name="Freeform 13"/>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FFFFFF"/>
            </a:solidFill>
          </p:spPr>
          <p:txBody>
            <a:bodyPr/>
            <a:lstStyle/>
            <a:p>
              <a:endParaRPr lang="sv-SE" noProof="0" dirty="0"/>
            </a:p>
          </p:txBody>
        </p:sp>
        <p:sp>
          <p:nvSpPr>
            <p:cNvPr id="14" name="Freeform 14"/>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endParaRPr lang="sv-SE" noProof="0" dirty="0"/>
            </a:p>
          </p:txBody>
        </p:sp>
        <p:sp>
          <p:nvSpPr>
            <p:cNvPr id="15" name="Freeform 15"/>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endParaRPr lang="sv-SE" noProof="0" dirty="0"/>
            </a:p>
          </p:txBody>
        </p:sp>
        <p:sp>
          <p:nvSpPr>
            <p:cNvPr id="16" name="Freeform 16"/>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endParaRPr lang="sv-SE" noProof="0" dirty="0"/>
            </a:p>
          </p:txBody>
        </p:sp>
        <p:sp>
          <p:nvSpPr>
            <p:cNvPr id="17" name="Freeform 17"/>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endParaRPr lang="sv-SE" noProof="0" dirty="0"/>
            </a:p>
          </p:txBody>
        </p:sp>
        <p:sp>
          <p:nvSpPr>
            <p:cNvPr id="18" name="Freeform 18"/>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846652"/>
            </a:solidFill>
          </p:spPr>
          <p:txBody>
            <a:bodyPr/>
            <a:lstStyle/>
            <a:p>
              <a:endParaRPr lang="sv-SE" noProof="0" dirty="0"/>
            </a:p>
          </p:txBody>
        </p:sp>
      </p:grpSp>
      <p:sp>
        <p:nvSpPr>
          <p:cNvPr id="19" name="textruta 18">
            <a:extLst>
              <a:ext uri="{FF2B5EF4-FFF2-40B4-BE49-F238E27FC236}">
                <a16:creationId xmlns:a16="http://schemas.microsoft.com/office/drawing/2014/main" id="{F50874D7-BD40-6906-140D-F75F74F5327C}"/>
              </a:ext>
            </a:extLst>
          </p:cNvPr>
          <p:cNvSpPr txBox="1"/>
          <p:nvPr/>
        </p:nvSpPr>
        <p:spPr>
          <a:xfrm>
            <a:off x="2209800" y="5036045"/>
            <a:ext cx="7279084" cy="369332"/>
          </a:xfrm>
          <a:prstGeom prst="rect">
            <a:avLst/>
          </a:prstGeom>
          <a:noFill/>
        </p:spPr>
        <p:txBody>
          <a:bodyPr wrap="square" rtlCol="0">
            <a:spAutoFit/>
          </a:bodyPr>
          <a:lstStyle/>
          <a:p>
            <a:r>
              <a:rPr lang="sv-SE" dirty="0"/>
              <a:t>Skriv gärna upp frågor, funderingar eller önskemål på en lapp ni får av oss.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1028700" y="1028700"/>
            <a:ext cx="16230600" cy="8229600"/>
            <a:chOff x="0" y="0"/>
            <a:chExt cx="13345750" cy="6766859"/>
          </a:xfrm>
        </p:grpSpPr>
        <p:sp>
          <p:nvSpPr>
            <p:cNvPr id="4" name="Freeform 4"/>
            <p:cNvSpPr/>
            <p:nvPr/>
          </p:nvSpPr>
          <p:spPr>
            <a:xfrm>
              <a:off x="0" y="0"/>
              <a:ext cx="13345750" cy="6766859"/>
            </a:xfrm>
            <a:custGeom>
              <a:avLst/>
              <a:gdLst/>
              <a:ahLst/>
              <a:cxnLst/>
              <a:rect l="l" t="t" r="r" b="b"/>
              <a:pathLst>
                <a:path w="13345750" h="6766859">
                  <a:moveTo>
                    <a:pt x="0" y="0"/>
                  </a:moveTo>
                  <a:lnTo>
                    <a:pt x="13345750" y="0"/>
                  </a:lnTo>
                  <a:lnTo>
                    <a:pt x="13345750" y="6766859"/>
                  </a:lnTo>
                  <a:lnTo>
                    <a:pt x="0" y="6766859"/>
                  </a:lnTo>
                  <a:close/>
                </a:path>
              </a:pathLst>
            </a:custGeom>
            <a:solidFill>
              <a:srgbClr val="FFFFFF"/>
            </a:solidFill>
          </p:spPr>
          <p:txBody>
            <a:bodyPr/>
            <a:lstStyle/>
            <a:p>
              <a:endParaRPr lang="sv-SE" noProof="0" dirty="0"/>
            </a:p>
          </p:txBody>
        </p:sp>
      </p:grpSp>
      <p:grpSp>
        <p:nvGrpSpPr>
          <p:cNvPr id="5" name="Group 5"/>
          <p:cNvGrpSpPr/>
          <p:nvPr/>
        </p:nvGrpSpPr>
        <p:grpSpPr>
          <a:xfrm>
            <a:off x="1028700" y="3165170"/>
            <a:ext cx="7403242" cy="6093130"/>
            <a:chOff x="0" y="0"/>
            <a:chExt cx="9870989" cy="8124174"/>
          </a:xfrm>
        </p:grpSpPr>
        <p:pic>
          <p:nvPicPr>
            <p:cNvPr id="6" name="Picture 6"/>
            <p:cNvPicPr>
              <a:picLocks noChangeAspect="1"/>
            </p:cNvPicPr>
            <p:nvPr/>
          </p:nvPicPr>
          <p:blipFill>
            <a:blip r:embed="rId3"/>
            <a:srcRect t="19173" b="19173"/>
            <a:stretch>
              <a:fillRect/>
            </a:stretch>
          </p:blipFill>
          <p:spPr>
            <a:xfrm>
              <a:off x="0" y="0"/>
              <a:ext cx="9870989" cy="8124174"/>
            </a:xfrm>
            <a:prstGeom prst="rect">
              <a:avLst/>
            </a:prstGeom>
          </p:spPr>
        </p:pic>
      </p:grpSp>
      <p:sp>
        <p:nvSpPr>
          <p:cNvPr id="7" name="AutoShape 7"/>
          <p:cNvSpPr/>
          <p:nvPr/>
        </p:nvSpPr>
        <p:spPr>
          <a:xfrm>
            <a:off x="7498080" y="8371471"/>
            <a:ext cx="4493982" cy="0"/>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8" name="TextBox 8"/>
          <p:cNvSpPr txBox="1"/>
          <p:nvPr/>
        </p:nvSpPr>
        <p:spPr>
          <a:xfrm>
            <a:off x="1488317" y="1695938"/>
            <a:ext cx="6009763" cy="1178593"/>
          </a:xfrm>
          <a:prstGeom prst="rect">
            <a:avLst/>
          </a:prstGeom>
        </p:spPr>
        <p:txBody>
          <a:bodyPr lIns="0" tIns="0" rIns="0" bIns="0" rtlCol="0" anchor="t">
            <a:spAutoFit/>
          </a:bodyPr>
          <a:lstStyle/>
          <a:p>
            <a:pPr algn="l">
              <a:lnSpc>
                <a:spcPts val="8759"/>
              </a:lnSpc>
            </a:pPr>
            <a:r>
              <a:rPr lang="sv-SE" sz="9221" noProof="0" dirty="0">
                <a:solidFill>
                  <a:srgbClr val="3B3B3B"/>
                </a:solidFill>
                <a:latin typeface="Dream Avenue"/>
                <a:ea typeface="Dream Avenue"/>
                <a:cs typeface="Dream Avenue"/>
                <a:sym typeface="Dream Avenue"/>
              </a:rPr>
              <a:t>Agenda</a:t>
            </a:r>
          </a:p>
        </p:txBody>
      </p:sp>
      <p:sp>
        <p:nvSpPr>
          <p:cNvPr id="9" name="TextBox 9"/>
          <p:cNvSpPr txBox="1"/>
          <p:nvPr/>
        </p:nvSpPr>
        <p:spPr>
          <a:xfrm>
            <a:off x="8552624" y="3486033"/>
            <a:ext cx="8373273" cy="4402937"/>
          </a:xfrm>
          <a:prstGeom prst="rect">
            <a:avLst/>
          </a:prstGeom>
        </p:spPr>
        <p:txBody>
          <a:bodyPr lIns="0" tIns="0" rIns="0" bIns="0" rtlCol="0" anchor="t">
            <a:spAutoFit/>
          </a:bodyPr>
          <a:lstStyle/>
          <a:p>
            <a:pPr marL="762311" lvl="1" indent="-381155" algn="l">
              <a:lnSpc>
                <a:spcPts val="4307"/>
              </a:lnSpc>
              <a:buAutoNum type="arabicPeriod"/>
            </a:pPr>
            <a:r>
              <a:rPr lang="sv-SE" sz="3530" noProof="0" dirty="0">
                <a:solidFill>
                  <a:srgbClr val="3B3B3B"/>
                </a:solidFill>
                <a:latin typeface="DM Sans"/>
                <a:ea typeface="DM Sans"/>
                <a:cs typeface="DM Sans"/>
                <a:sym typeface="DM Sans"/>
              </a:rPr>
              <a:t> Vilka är vi?</a:t>
            </a:r>
          </a:p>
          <a:p>
            <a:pPr marL="762311" lvl="1" indent="-381155" algn="l">
              <a:lnSpc>
                <a:spcPts val="4307"/>
              </a:lnSpc>
              <a:buAutoNum type="arabicPeriod"/>
            </a:pPr>
            <a:r>
              <a:rPr lang="sv-SE" sz="3530" noProof="0" dirty="0">
                <a:solidFill>
                  <a:srgbClr val="3B3B3B"/>
                </a:solidFill>
                <a:latin typeface="DM Sans"/>
                <a:ea typeface="DM Sans"/>
                <a:cs typeface="DM Sans"/>
                <a:sym typeface="DM Sans"/>
              </a:rPr>
              <a:t> Vision och Mål </a:t>
            </a:r>
          </a:p>
          <a:p>
            <a:pPr marL="762311" lvl="1" indent="-381155" algn="l">
              <a:lnSpc>
                <a:spcPts val="4307"/>
              </a:lnSpc>
              <a:buAutoNum type="arabicPeriod"/>
            </a:pPr>
            <a:r>
              <a:rPr lang="sv-SE" sz="3530" noProof="0" dirty="0">
                <a:solidFill>
                  <a:srgbClr val="3B3B3B"/>
                </a:solidFill>
                <a:latin typeface="DM Sans"/>
                <a:ea typeface="DM Sans"/>
                <a:cs typeface="DM Sans"/>
                <a:sym typeface="DM Sans"/>
              </a:rPr>
              <a:t> Träningsverksamheten</a:t>
            </a:r>
          </a:p>
          <a:p>
            <a:pPr marL="762311" lvl="1" indent="-381155" algn="l">
              <a:lnSpc>
                <a:spcPts val="4307"/>
              </a:lnSpc>
              <a:buAutoNum type="arabicPeriod"/>
            </a:pPr>
            <a:r>
              <a:rPr lang="sv-SE" sz="3530" noProof="0" dirty="0">
                <a:solidFill>
                  <a:srgbClr val="3B3B3B"/>
                </a:solidFill>
                <a:latin typeface="DM Sans"/>
                <a:ea typeface="DM Sans"/>
                <a:cs typeface="DM Sans"/>
                <a:sym typeface="DM Sans"/>
              </a:rPr>
              <a:t> Golftjej på Lundsbrunn GK</a:t>
            </a:r>
          </a:p>
          <a:p>
            <a:pPr marL="762311" lvl="1" indent="-381155" algn="l">
              <a:lnSpc>
                <a:spcPts val="4307"/>
              </a:lnSpc>
              <a:buAutoNum type="arabicPeriod"/>
            </a:pPr>
            <a:r>
              <a:rPr lang="sv-SE" sz="3530" noProof="0" dirty="0">
                <a:solidFill>
                  <a:srgbClr val="3B3B3B"/>
                </a:solidFill>
                <a:latin typeface="DM Sans"/>
                <a:ea typeface="DM Sans"/>
                <a:cs typeface="DM Sans"/>
                <a:sym typeface="DM Sans"/>
              </a:rPr>
              <a:t> Juniorer i olika HCP grupper</a:t>
            </a:r>
          </a:p>
          <a:p>
            <a:pPr marL="762311" lvl="1" indent="-381155" algn="l">
              <a:lnSpc>
                <a:spcPts val="4307"/>
              </a:lnSpc>
              <a:buAutoNum type="arabicPeriod"/>
            </a:pPr>
            <a:r>
              <a:rPr lang="sv-SE" sz="3530" noProof="0" dirty="0">
                <a:solidFill>
                  <a:srgbClr val="3B3B3B"/>
                </a:solidFill>
                <a:latin typeface="DM Sans"/>
                <a:ea typeface="DM Sans"/>
                <a:cs typeface="DM Sans"/>
                <a:sym typeface="DM Sans"/>
              </a:rPr>
              <a:t> Aktiviteter för 2026</a:t>
            </a:r>
          </a:p>
          <a:p>
            <a:pPr marL="762311" lvl="1" indent="-381155" algn="l">
              <a:lnSpc>
                <a:spcPts val="4307"/>
              </a:lnSpc>
              <a:buAutoNum type="arabicPeriod"/>
            </a:pPr>
            <a:r>
              <a:rPr lang="sv-SE" sz="3530" noProof="0" dirty="0">
                <a:solidFill>
                  <a:srgbClr val="3B3B3B"/>
                </a:solidFill>
                <a:latin typeface="DM Sans"/>
                <a:ea typeface="DM Sans"/>
                <a:cs typeface="DM Sans"/>
                <a:sym typeface="DM Sans"/>
              </a:rPr>
              <a:t> Vad händer efter presentationen? </a:t>
            </a:r>
          </a:p>
          <a:p>
            <a:pPr marL="762311" lvl="1" indent="-381155" algn="l">
              <a:lnSpc>
                <a:spcPts val="4307"/>
              </a:lnSpc>
              <a:buAutoNum type="arabicPeriod"/>
            </a:pPr>
            <a:r>
              <a:rPr lang="sv-SE" sz="3530" noProof="0" dirty="0">
                <a:solidFill>
                  <a:srgbClr val="3B3B3B"/>
                </a:solidFill>
                <a:latin typeface="DM Sans"/>
                <a:ea typeface="DM Sans"/>
                <a:cs typeface="DM Sans"/>
                <a:sym typeface="DM Sans"/>
              </a:rPr>
              <a:t> Frågor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1028700" y="438876"/>
            <a:ext cx="16230600" cy="9143919"/>
            <a:chOff x="471791" y="954789"/>
            <a:chExt cx="13345750" cy="6766859"/>
          </a:xfrm>
        </p:grpSpPr>
        <p:sp>
          <p:nvSpPr>
            <p:cNvPr id="4" name="Freeform 4"/>
            <p:cNvSpPr/>
            <p:nvPr/>
          </p:nvSpPr>
          <p:spPr>
            <a:xfrm>
              <a:off x="471791" y="954789"/>
              <a:ext cx="13345750" cy="6766859"/>
            </a:xfrm>
            <a:custGeom>
              <a:avLst/>
              <a:gdLst/>
              <a:ahLst/>
              <a:cxnLst/>
              <a:rect l="l" t="t" r="r" b="b"/>
              <a:pathLst>
                <a:path w="13345750" h="6766859">
                  <a:moveTo>
                    <a:pt x="0" y="0"/>
                  </a:moveTo>
                  <a:lnTo>
                    <a:pt x="13345750" y="0"/>
                  </a:lnTo>
                  <a:lnTo>
                    <a:pt x="13345750" y="6766859"/>
                  </a:lnTo>
                  <a:lnTo>
                    <a:pt x="0" y="6766859"/>
                  </a:lnTo>
                  <a:close/>
                </a:path>
              </a:pathLst>
            </a:custGeom>
            <a:solidFill>
              <a:srgbClr val="FFFFFF"/>
            </a:solidFill>
          </p:spPr>
          <p:txBody>
            <a:bodyPr/>
            <a:lstStyle/>
            <a:p>
              <a:endParaRPr lang="sv-SE" noProof="0" dirty="0"/>
            </a:p>
          </p:txBody>
        </p:sp>
      </p:grpSp>
      <p:sp>
        <p:nvSpPr>
          <p:cNvPr id="7" name="TextBox 7"/>
          <p:cNvSpPr txBox="1"/>
          <p:nvPr/>
        </p:nvSpPr>
        <p:spPr>
          <a:xfrm>
            <a:off x="2491135" y="606788"/>
            <a:ext cx="12502921" cy="1136850"/>
          </a:xfrm>
          <a:prstGeom prst="rect">
            <a:avLst/>
          </a:prstGeom>
        </p:spPr>
        <p:txBody>
          <a:bodyPr wrap="square" lIns="0" tIns="0" rIns="0" bIns="0" rtlCol="0" anchor="t">
            <a:spAutoFit/>
          </a:bodyPr>
          <a:lstStyle/>
          <a:p>
            <a:pPr algn="ctr">
              <a:lnSpc>
                <a:spcPts val="8549"/>
              </a:lnSpc>
            </a:pPr>
            <a:r>
              <a:rPr lang="sv-SE" sz="8300" noProof="0" dirty="0">
                <a:solidFill>
                  <a:srgbClr val="3B3B3B"/>
                </a:solidFill>
                <a:latin typeface="Dream Avenue"/>
                <a:ea typeface="Dream Avenue"/>
                <a:cs typeface="Dream Avenue"/>
                <a:sym typeface="Dream Avenue"/>
              </a:rPr>
              <a:t>Vilka är vi i juniorkommittén?</a:t>
            </a:r>
          </a:p>
        </p:txBody>
      </p:sp>
      <p:pic>
        <p:nvPicPr>
          <p:cNvPr id="16" name="Bildobjekt 15">
            <a:extLst>
              <a:ext uri="{FF2B5EF4-FFF2-40B4-BE49-F238E27FC236}">
                <a16:creationId xmlns:a16="http://schemas.microsoft.com/office/drawing/2014/main" id="{BC1B9F07-1DA2-0A74-39F4-2C7DE2187D2F}"/>
              </a:ext>
            </a:extLst>
          </p:cNvPr>
          <p:cNvPicPr>
            <a:picLocks noChangeAspect="1"/>
          </p:cNvPicPr>
          <p:nvPr/>
        </p:nvPicPr>
        <p:blipFill>
          <a:blip r:embed="rId3" cstate="print">
            <a:extLst>
              <a:ext uri="{28A0092B-C50C-407E-A947-70E740481C1C}">
                <a14:useLocalDpi xmlns:a14="http://schemas.microsoft.com/office/drawing/2010/main" val="0"/>
              </a:ext>
            </a:extLst>
          </a:blip>
          <a:srcRect l="10863" t="30371" r="14075" b="14074"/>
          <a:stretch>
            <a:fillRect/>
          </a:stretch>
        </p:blipFill>
        <p:spPr>
          <a:xfrm>
            <a:off x="10102467" y="5845852"/>
            <a:ext cx="2819400" cy="2782303"/>
          </a:xfrm>
          <a:prstGeom prst="flowChartConnector">
            <a:avLst/>
          </a:prstGeom>
        </p:spPr>
      </p:pic>
      <p:pic>
        <p:nvPicPr>
          <p:cNvPr id="18" name="Bildobjekt 17">
            <a:extLst>
              <a:ext uri="{FF2B5EF4-FFF2-40B4-BE49-F238E27FC236}">
                <a16:creationId xmlns:a16="http://schemas.microsoft.com/office/drawing/2014/main" id="{A1766309-759A-B707-FC4E-524936D145E9}"/>
              </a:ext>
            </a:extLst>
          </p:cNvPr>
          <p:cNvPicPr>
            <a:picLocks noChangeAspect="1"/>
          </p:cNvPicPr>
          <p:nvPr/>
        </p:nvPicPr>
        <p:blipFill>
          <a:blip r:embed="rId4" cstate="print">
            <a:extLst>
              <a:ext uri="{28A0092B-C50C-407E-A947-70E740481C1C}">
                <a14:useLocalDpi xmlns:a14="http://schemas.microsoft.com/office/drawing/2010/main" val="0"/>
              </a:ext>
            </a:extLst>
          </a:blip>
          <a:srcRect l="14444" t="25555" r="11481" b="18148"/>
          <a:stretch>
            <a:fillRect/>
          </a:stretch>
        </p:blipFill>
        <p:spPr>
          <a:xfrm>
            <a:off x="6015214" y="5807916"/>
            <a:ext cx="2819400" cy="2856992"/>
          </a:xfrm>
          <a:prstGeom prst="flowChartConnector">
            <a:avLst/>
          </a:prstGeom>
        </p:spPr>
      </p:pic>
      <p:sp>
        <p:nvSpPr>
          <p:cNvPr id="20" name="textruta 19">
            <a:extLst>
              <a:ext uri="{FF2B5EF4-FFF2-40B4-BE49-F238E27FC236}">
                <a16:creationId xmlns:a16="http://schemas.microsoft.com/office/drawing/2014/main" id="{97D1CCD4-349C-6BE8-D4D3-577595B45490}"/>
              </a:ext>
            </a:extLst>
          </p:cNvPr>
          <p:cNvSpPr txBox="1"/>
          <p:nvPr/>
        </p:nvSpPr>
        <p:spPr>
          <a:xfrm>
            <a:off x="9624630" y="8667751"/>
            <a:ext cx="3805488" cy="610167"/>
          </a:xfrm>
          <a:prstGeom prst="rect">
            <a:avLst/>
          </a:prstGeom>
          <a:noFill/>
        </p:spPr>
        <p:txBody>
          <a:bodyPr wrap="square">
            <a:spAutoFit/>
          </a:bodyPr>
          <a:lstStyle>
            <a:defPPr>
              <a:defRPr lang="en-US"/>
            </a:defPPr>
            <a:lvl1pPr algn="ctr">
              <a:lnSpc>
                <a:spcPts val="4428"/>
              </a:lnSpc>
              <a:defRPr b="1">
                <a:latin typeface="Arial Black" panose="020B0A04020102020204" pitchFamily="34" charset="0"/>
                <a:ea typeface="DM Sans"/>
                <a:cs typeface="DM Sans"/>
              </a:defRPr>
            </a:lvl1pPr>
          </a:lstStyle>
          <a:p>
            <a:r>
              <a:rPr lang="sv-SE" sz="2800" dirty="0">
                <a:sym typeface="DM Sans"/>
              </a:rPr>
              <a:t>Joakim Eriksson </a:t>
            </a:r>
          </a:p>
        </p:txBody>
      </p:sp>
      <p:sp>
        <p:nvSpPr>
          <p:cNvPr id="22" name="textruta 21">
            <a:extLst>
              <a:ext uri="{FF2B5EF4-FFF2-40B4-BE49-F238E27FC236}">
                <a16:creationId xmlns:a16="http://schemas.microsoft.com/office/drawing/2014/main" id="{AFBC5A8A-AFBF-2818-8CD9-FA0CA78A6ABC}"/>
              </a:ext>
            </a:extLst>
          </p:cNvPr>
          <p:cNvSpPr txBox="1"/>
          <p:nvPr/>
        </p:nvSpPr>
        <p:spPr>
          <a:xfrm>
            <a:off x="6075055" y="8640279"/>
            <a:ext cx="2588317" cy="610167"/>
          </a:xfrm>
          <a:prstGeom prst="rect">
            <a:avLst/>
          </a:prstGeom>
          <a:noFill/>
        </p:spPr>
        <p:txBody>
          <a:bodyPr wrap="square">
            <a:spAutoFit/>
          </a:bodyPr>
          <a:lstStyle>
            <a:defPPr>
              <a:defRPr lang="en-US"/>
            </a:defPPr>
            <a:lvl1pPr algn="ctr">
              <a:lnSpc>
                <a:spcPts val="4428"/>
              </a:lnSpc>
              <a:defRPr b="1">
                <a:latin typeface="Arial Black" panose="020B0A04020102020204" pitchFamily="34" charset="0"/>
                <a:ea typeface="DM Sans"/>
                <a:cs typeface="DM Sans"/>
              </a:defRPr>
            </a:lvl1pPr>
          </a:lstStyle>
          <a:p>
            <a:r>
              <a:rPr lang="sv-SE" sz="2800" dirty="0">
                <a:sym typeface="DM Sans"/>
              </a:rPr>
              <a:t>Emily Apell </a:t>
            </a:r>
          </a:p>
        </p:txBody>
      </p:sp>
      <p:sp>
        <p:nvSpPr>
          <p:cNvPr id="24" name="textruta 23">
            <a:extLst>
              <a:ext uri="{FF2B5EF4-FFF2-40B4-BE49-F238E27FC236}">
                <a16:creationId xmlns:a16="http://schemas.microsoft.com/office/drawing/2014/main" id="{749B4AF1-C8FC-66C2-C1D9-65883F586C68}"/>
              </a:ext>
            </a:extLst>
          </p:cNvPr>
          <p:cNvSpPr txBox="1"/>
          <p:nvPr/>
        </p:nvSpPr>
        <p:spPr>
          <a:xfrm>
            <a:off x="5877788" y="4900611"/>
            <a:ext cx="3036467" cy="610167"/>
          </a:xfrm>
          <a:prstGeom prst="rect">
            <a:avLst/>
          </a:prstGeom>
          <a:noFill/>
        </p:spPr>
        <p:txBody>
          <a:bodyPr wrap="square">
            <a:spAutoFit/>
          </a:bodyPr>
          <a:lstStyle>
            <a:defPPr>
              <a:defRPr lang="en-US"/>
            </a:defPPr>
            <a:lvl1pPr algn="ctr">
              <a:lnSpc>
                <a:spcPts val="4428"/>
              </a:lnSpc>
              <a:defRPr b="1">
                <a:latin typeface="Arial Black" panose="020B0A04020102020204" pitchFamily="34" charset="0"/>
                <a:ea typeface="DM Sans"/>
                <a:cs typeface="DM Sans"/>
              </a:defRPr>
            </a:lvl1pPr>
          </a:lstStyle>
          <a:p>
            <a:r>
              <a:rPr lang="sv-SE" sz="2800" dirty="0">
                <a:sym typeface="DM Sans"/>
              </a:rPr>
              <a:t>Sofie Karlsson </a:t>
            </a:r>
          </a:p>
        </p:txBody>
      </p:sp>
      <p:pic>
        <p:nvPicPr>
          <p:cNvPr id="28" name="Bildobjekt 27">
            <a:extLst>
              <a:ext uri="{FF2B5EF4-FFF2-40B4-BE49-F238E27FC236}">
                <a16:creationId xmlns:a16="http://schemas.microsoft.com/office/drawing/2014/main" id="{916AF3D2-7E8A-F7DC-7188-9A187879E714}"/>
              </a:ext>
            </a:extLst>
          </p:cNvPr>
          <p:cNvPicPr>
            <a:picLocks noChangeAspect="1"/>
          </p:cNvPicPr>
          <p:nvPr/>
        </p:nvPicPr>
        <p:blipFill>
          <a:blip r:embed="rId5" cstate="print">
            <a:extLst>
              <a:ext uri="{28A0092B-C50C-407E-A947-70E740481C1C}">
                <a14:useLocalDpi xmlns:a14="http://schemas.microsoft.com/office/drawing/2010/main" val="0"/>
              </a:ext>
            </a:extLst>
          </a:blip>
          <a:srcRect l="13457" t="12963" r="11481" b="27778"/>
          <a:stretch>
            <a:fillRect/>
          </a:stretch>
        </p:blipFill>
        <p:spPr>
          <a:xfrm>
            <a:off x="10102466" y="2054477"/>
            <a:ext cx="2639249" cy="2778157"/>
          </a:xfrm>
          <a:prstGeom prst="flowChartConnector">
            <a:avLst/>
          </a:prstGeom>
        </p:spPr>
      </p:pic>
      <p:sp>
        <p:nvSpPr>
          <p:cNvPr id="30" name="textruta 29">
            <a:extLst>
              <a:ext uri="{FF2B5EF4-FFF2-40B4-BE49-F238E27FC236}">
                <a16:creationId xmlns:a16="http://schemas.microsoft.com/office/drawing/2014/main" id="{C5137846-3BCE-ADF1-9D6E-20C7A3910CA4}"/>
              </a:ext>
            </a:extLst>
          </p:cNvPr>
          <p:cNvSpPr txBox="1"/>
          <p:nvPr/>
        </p:nvSpPr>
        <p:spPr>
          <a:xfrm>
            <a:off x="9781409" y="4891716"/>
            <a:ext cx="3461516" cy="610167"/>
          </a:xfrm>
          <a:prstGeom prst="rect">
            <a:avLst/>
          </a:prstGeom>
          <a:noFill/>
        </p:spPr>
        <p:txBody>
          <a:bodyPr wrap="square">
            <a:spAutoFit/>
          </a:bodyPr>
          <a:lstStyle>
            <a:defPPr>
              <a:defRPr lang="en-US"/>
            </a:defPPr>
            <a:lvl1pPr algn="ctr">
              <a:lnSpc>
                <a:spcPts val="4428"/>
              </a:lnSpc>
              <a:defRPr b="1">
                <a:latin typeface="Arial Black" panose="020B0A04020102020204" pitchFamily="34" charset="0"/>
                <a:ea typeface="DM Sans"/>
                <a:cs typeface="DM Sans"/>
              </a:defRPr>
            </a:lvl1pPr>
          </a:lstStyle>
          <a:p>
            <a:r>
              <a:rPr lang="sv-SE" sz="2800" dirty="0">
                <a:sym typeface="DM Sans"/>
              </a:rPr>
              <a:t>Gustaf Lundberg </a:t>
            </a:r>
          </a:p>
        </p:txBody>
      </p:sp>
      <p:sp>
        <p:nvSpPr>
          <p:cNvPr id="32" name="textruta 31">
            <a:extLst>
              <a:ext uri="{FF2B5EF4-FFF2-40B4-BE49-F238E27FC236}">
                <a16:creationId xmlns:a16="http://schemas.microsoft.com/office/drawing/2014/main" id="{0CF8CECB-E06C-F3E9-9B8B-02560F1CD6CF}"/>
              </a:ext>
            </a:extLst>
          </p:cNvPr>
          <p:cNvSpPr txBox="1"/>
          <p:nvPr/>
        </p:nvSpPr>
        <p:spPr>
          <a:xfrm>
            <a:off x="1302581" y="8590880"/>
            <a:ext cx="3679343" cy="610167"/>
          </a:xfrm>
          <a:prstGeom prst="rect">
            <a:avLst/>
          </a:prstGeom>
          <a:noFill/>
        </p:spPr>
        <p:txBody>
          <a:bodyPr wrap="square">
            <a:spAutoFit/>
          </a:bodyPr>
          <a:lstStyle>
            <a:defPPr>
              <a:defRPr lang="en-US"/>
            </a:defPPr>
            <a:lvl1pPr algn="ctr">
              <a:lnSpc>
                <a:spcPts val="4428"/>
              </a:lnSpc>
              <a:defRPr sz="2800" b="1">
                <a:latin typeface="Arial Black" panose="020B0A04020102020204" pitchFamily="34" charset="0"/>
                <a:ea typeface="DM Sans"/>
                <a:cs typeface="DM Sans"/>
              </a:defRPr>
            </a:lvl1pPr>
          </a:lstStyle>
          <a:p>
            <a:r>
              <a:rPr lang="sv-SE" dirty="0">
                <a:sym typeface="DM Sans"/>
              </a:rPr>
              <a:t>Carl Lindström </a:t>
            </a:r>
          </a:p>
        </p:txBody>
      </p:sp>
      <p:sp>
        <p:nvSpPr>
          <p:cNvPr id="36" name="textruta 35">
            <a:extLst>
              <a:ext uri="{FF2B5EF4-FFF2-40B4-BE49-F238E27FC236}">
                <a16:creationId xmlns:a16="http://schemas.microsoft.com/office/drawing/2014/main" id="{3CBA0D5F-5421-22DF-4751-A372731F14D4}"/>
              </a:ext>
            </a:extLst>
          </p:cNvPr>
          <p:cNvSpPr txBox="1"/>
          <p:nvPr/>
        </p:nvSpPr>
        <p:spPr>
          <a:xfrm>
            <a:off x="14110079" y="4832634"/>
            <a:ext cx="2590800" cy="618118"/>
          </a:xfrm>
          <a:prstGeom prst="rect">
            <a:avLst/>
          </a:prstGeom>
          <a:noFill/>
        </p:spPr>
        <p:txBody>
          <a:bodyPr wrap="square">
            <a:spAutoFit/>
          </a:bodyPr>
          <a:lstStyle>
            <a:defPPr>
              <a:defRPr lang="en-US"/>
            </a:defPPr>
            <a:lvl1pPr algn="ctr">
              <a:lnSpc>
                <a:spcPts val="4428"/>
              </a:lnSpc>
              <a:defRPr sz="2800" b="1">
                <a:latin typeface="Arial Black" panose="020B0A04020102020204" pitchFamily="34" charset="0"/>
                <a:ea typeface="DM Sans"/>
                <a:cs typeface="DM Sans"/>
              </a:defRPr>
            </a:lvl1pPr>
          </a:lstStyle>
          <a:p>
            <a:r>
              <a:rPr lang="sv-SE" dirty="0">
                <a:sym typeface="DM Sans"/>
              </a:rPr>
              <a:t>Tim Falk </a:t>
            </a:r>
          </a:p>
        </p:txBody>
      </p:sp>
      <p:pic>
        <p:nvPicPr>
          <p:cNvPr id="38" name="Bildobjekt 37">
            <a:extLst>
              <a:ext uri="{FF2B5EF4-FFF2-40B4-BE49-F238E27FC236}">
                <a16:creationId xmlns:a16="http://schemas.microsoft.com/office/drawing/2014/main" id="{0E6D884C-BAEC-EE12-17BB-0354C922C8BF}"/>
              </a:ext>
            </a:extLst>
          </p:cNvPr>
          <p:cNvPicPr>
            <a:picLocks noChangeAspect="1"/>
          </p:cNvPicPr>
          <p:nvPr/>
        </p:nvPicPr>
        <p:blipFill>
          <a:blip r:embed="rId6"/>
          <a:stretch>
            <a:fillRect/>
          </a:stretch>
        </p:blipFill>
        <p:spPr>
          <a:xfrm>
            <a:off x="14107236" y="2194578"/>
            <a:ext cx="2590800" cy="2662480"/>
          </a:xfrm>
          <a:prstGeom prst="flowChartConnector">
            <a:avLst/>
          </a:prstGeom>
        </p:spPr>
      </p:pic>
      <p:sp>
        <p:nvSpPr>
          <p:cNvPr id="40" name="textruta 39">
            <a:extLst>
              <a:ext uri="{FF2B5EF4-FFF2-40B4-BE49-F238E27FC236}">
                <a16:creationId xmlns:a16="http://schemas.microsoft.com/office/drawing/2014/main" id="{66CD2EB4-9CDB-C5C2-AB93-7A77BDBB7736}"/>
              </a:ext>
            </a:extLst>
          </p:cNvPr>
          <p:cNvSpPr txBox="1"/>
          <p:nvPr/>
        </p:nvSpPr>
        <p:spPr>
          <a:xfrm>
            <a:off x="1555337" y="4836609"/>
            <a:ext cx="3577186" cy="610167"/>
          </a:xfrm>
          <a:prstGeom prst="rect">
            <a:avLst/>
          </a:prstGeom>
          <a:noFill/>
        </p:spPr>
        <p:txBody>
          <a:bodyPr wrap="square">
            <a:spAutoFit/>
          </a:bodyPr>
          <a:lstStyle>
            <a:defPPr>
              <a:defRPr lang="en-US"/>
            </a:defPPr>
            <a:lvl1pPr algn="ctr">
              <a:lnSpc>
                <a:spcPts val="4428"/>
              </a:lnSpc>
              <a:defRPr b="1">
                <a:latin typeface="Arial Black" panose="020B0A04020102020204" pitchFamily="34" charset="0"/>
                <a:ea typeface="DM Sans"/>
                <a:cs typeface="DM Sans"/>
              </a:defRPr>
            </a:lvl1pPr>
          </a:lstStyle>
          <a:p>
            <a:r>
              <a:rPr lang="sv-SE" sz="2800" dirty="0">
                <a:sym typeface="DM Sans"/>
              </a:rPr>
              <a:t>Kajsa Knutsson </a:t>
            </a:r>
          </a:p>
        </p:txBody>
      </p:sp>
      <p:pic>
        <p:nvPicPr>
          <p:cNvPr id="44" name="Bildobjekt 43">
            <a:extLst>
              <a:ext uri="{FF2B5EF4-FFF2-40B4-BE49-F238E27FC236}">
                <a16:creationId xmlns:a16="http://schemas.microsoft.com/office/drawing/2014/main" id="{540A992B-F5AE-B171-BA1E-1F9FA79533B1}"/>
              </a:ext>
            </a:extLst>
          </p:cNvPr>
          <p:cNvPicPr>
            <a:picLocks noChangeAspect="1"/>
          </p:cNvPicPr>
          <p:nvPr/>
        </p:nvPicPr>
        <p:blipFill>
          <a:blip r:embed="rId7" cstate="print">
            <a:extLst>
              <a:ext uri="{28A0092B-C50C-407E-A947-70E740481C1C}">
                <a14:useLocalDpi xmlns:a14="http://schemas.microsoft.com/office/drawing/2010/main" val="0"/>
              </a:ext>
            </a:extLst>
          </a:blip>
          <a:srcRect l="14882" t="29259" r="13457" b="16549"/>
          <a:stretch>
            <a:fillRect/>
          </a:stretch>
        </p:blipFill>
        <p:spPr>
          <a:xfrm>
            <a:off x="6047280" y="2045947"/>
            <a:ext cx="2755267" cy="2778157"/>
          </a:xfrm>
          <a:prstGeom prst="flowChartConnector">
            <a:avLst/>
          </a:prstGeom>
        </p:spPr>
      </p:pic>
      <p:sp>
        <p:nvSpPr>
          <p:cNvPr id="46" name="textruta 45">
            <a:extLst>
              <a:ext uri="{FF2B5EF4-FFF2-40B4-BE49-F238E27FC236}">
                <a16:creationId xmlns:a16="http://schemas.microsoft.com/office/drawing/2014/main" id="{5BA934F4-12E5-085E-7DE8-28F9510794CD}"/>
              </a:ext>
            </a:extLst>
          </p:cNvPr>
          <p:cNvSpPr txBox="1"/>
          <p:nvPr/>
        </p:nvSpPr>
        <p:spPr>
          <a:xfrm>
            <a:off x="13662816" y="1225987"/>
            <a:ext cx="3539917" cy="954107"/>
          </a:xfrm>
          <a:prstGeom prst="rect">
            <a:avLst/>
          </a:prstGeom>
          <a:noFill/>
        </p:spPr>
        <p:txBody>
          <a:bodyPr wrap="square">
            <a:spAutoFit/>
          </a:bodyPr>
          <a:lstStyle/>
          <a:p>
            <a:pPr algn="ctr"/>
            <a:r>
              <a:rPr lang="sv-SE" sz="2800" b="1" u="sng" noProof="0" dirty="0">
                <a:latin typeface="DM Sans"/>
                <a:ea typeface="DM Sans"/>
                <a:cs typeface="DM Sans"/>
                <a:sym typeface="DM Sans"/>
              </a:rPr>
              <a:t>Junior</a:t>
            </a:r>
          </a:p>
          <a:p>
            <a:pPr algn="ctr"/>
            <a:r>
              <a:rPr lang="sv-SE" sz="2800" b="1" u="sng" noProof="0" dirty="0">
                <a:latin typeface="DM Sans"/>
                <a:ea typeface="DM Sans"/>
                <a:cs typeface="DM Sans"/>
                <a:sym typeface="DM Sans"/>
              </a:rPr>
              <a:t>representanter</a:t>
            </a:r>
            <a:endParaRPr lang="sv-SE" sz="2800" b="1" dirty="0"/>
          </a:p>
        </p:txBody>
      </p:sp>
      <p:pic>
        <p:nvPicPr>
          <p:cNvPr id="50" name="Bildobjekt 49">
            <a:extLst>
              <a:ext uri="{FF2B5EF4-FFF2-40B4-BE49-F238E27FC236}">
                <a16:creationId xmlns:a16="http://schemas.microsoft.com/office/drawing/2014/main" id="{E2E76884-28F7-4890-795E-A9B255A8873F}"/>
              </a:ext>
            </a:extLst>
          </p:cNvPr>
          <p:cNvPicPr>
            <a:picLocks noChangeAspect="1"/>
          </p:cNvPicPr>
          <p:nvPr/>
        </p:nvPicPr>
        <p:blipFill>
          <a:blip r:embed="rId8" cstate="print">
            <a:extLst>
              <a:ext uri="{28A0092B-C50C-407E-A947-70E740481C1C}">
                <a14:useLocalDpi xmlns:a14="http://schemas.microsoft.com/office/drawing/2010/main" val="0"/>
              </a:ext>
            </a:extLst>
          </a:blip>
          <a:srcRect l="12552" t="23313" r="13045" b="19337"/>
          <a:stretch>
            <a:fillRect/>
          </a:stretch>
        </p:blipFill>
        <p:spPr>
          <a:xfrm>
            <a:off x="1971207" y="5849406"/>
            <a:ext cx="2745447" cy="2821586"/>
          </a:xfrm>
          <a:prstGeom prst="flowChartConnector">
            <a:avLst/>
          </a:prstGeom>
        </p:spPr>
      </p:pic>
      <p:pic>
        <p:nvPicPr>
          <p:cNvPr id="5" name="Bildobjekt 4">
            <a:extLst>
              <a:ext uri="{FF2B5EF4-FFF2-40B4-BE49-F238E27FC236}">
                <a16:creationId xmlns:a16="http://schemas.microsoft.com/office/drawing/2014/main" id="{1480E880-CB52-CBD8-3FE5-052A9A3F96B2}"/>
              </a:ext>
            </a:extLst>
          </p:cNvPr>
          <p:cNvPicPr>
            <a:picLocks noChangeAspect="1"/>
          </p:cNvPicPr>
          <p:nvPr/>
        </p:nvPicPr>
        <p:blipFill>
          <a:blip r:embed="rId9" cstate="print">
            <a:extLst>
              <a:ext uri="{28A0092B-C50C-407E-A947-70E740481C1C}">
                <a14:useLocalDpi xmlns:a14="http://schemas.microsoft.com/office/drawing/2010/main" val="0"/>
              </a:ext>
            </a:extLst>
          </a:blip>
          <a:srcRect t="13721" b="13721"/>
          <a:stretch/>
        </p:blipFill>
        <p:spPr>
          <a:xfrm>
            <a:off x="14137375" y="5928959"/>
            <a:ext cx="2590800" cy="2662480"/>
          </a:xfrm>
          <a:prstGeom prst="flowChartConnector">
            <a:avLst/>
          </a:prstGeom>
        </p:spPr>
      </p:pic>
      <p:sp>
        <p:nvSpPr>
          <p:cNvPr id="6" name="textruta 5">
            <a:extLst>
              <a:ext uri="{FF2B5EF4-FFF2-40B4-BE49-F238E27FC236}">
                <a16:creationId xmlns:a16="http://schemas.microsoft.com/office/drawing/2014/main" id="{E834DAB6-A09B-A929-9070-AEB92AA55599}"/>
              </a:ext>
            </a:extLst>
          </p:cNvPr>
          <p:cNvSpPr txBox="1"/>
          <p:nvPr/>
        </p:nvSpPr>
        <p:spPr>
          <a:xfrm>
            <a:off x="13729052" y="8638458"/>
            <a:ext cx="3369575" cy="610167"/>
          </a:xfrm>
          <a:prstGeom prst="rect">
            <a:avLst/>
          </a:prstGeom>
          <a:noFill/>
        </p:spPr>
        <p:txBody>
          <a:bodyPr wrap="square">
            <a:spAutoFit/>
          </a:bodyPr>
          <a:lstStyle>
            <a:defPPr>
              <a:defRPr lang="en-US"/>
            </a:defPPr>
            <a:lvl1pPr algn="ctr">
              <a:lnSpc>
                <a:spcPts val="4428"/>
              </a:lnSpc>
              <a:defRPr sz="2800" b="1">
                <a:latin typeface="Arial Black" panose="020B0A04020102020204" pitchFamily="34" charset="0"/>
                <a:ea typeface="DM Sans"/>
                <a:cs typeface="DM Sans"/>
              </a:defRPr>
            </a:lvl1pPr>
          </a:lstStyle>
          <a:p>
            <a:r>
              <a:rPr lang="sv-SE" dirty="0">
                <a:sym typeface="DM Sans"/>
              </a:rPr>
              <a:t>Gustav </a:t>
            </a:r>
            <a:r>
              <a:rPr lang="sv-SE" dirty="0" err="1">
                <a:sym typeface="DM Sans"/>
              </a:rPr>
              <a:t>Nieroth</a:t>
            </a:r>
            <a:endParaRPr lang="sv-SE" dirty="0">
              <a:sym typeface="DM Sans"/>
            </a:endParaRPr>
          </a:p>
        </p:txBody>
      </p:sp>
      <p:pic>
        <p:nvPicPr>
          <p:cNvPr id="8" name="Bildobjekt 7">
            <a:extLst>
              <a:ext uri="{FF2B5EF4-FFF2-40B4-BE49-F238E27FC236}">
                <a16:creationId xmlns:a16="http://schemas.microsoft.com/office/drawing/2014/main" id="{3476007F-477C-56B2-2963-8C30DAB53841}"/>
              </a:ext>
            </a:extLst>
          </p:cNvPr>
          <p:cNvPicPr>
            <a:picLocks noChangeAspect="1"/>
          </p:cNvPicPr>
          <p:nvPr/>
        </p:nvPicPr>
        <p:blipFill>
          <a:blip r:embed="rId10">
            <a:extLst>
              <a:ext uri="{28A0092B-C50C-407E-A947-70E740481C1C}">
                <a14:useLocalDpi xmlns:a14="http://schemas.microsoft.com/office/drawing/2010/main" val="0"/>
              </a:ext>
            </a:extLst>
          </a:blip>
          <a:srcRect t="13538" b="13538"/>
          <a:stretch/>
        </p:blipFill>
        <p:spPr>
          <a:xfrm>
            <a:off x="1926492" y="2076794"/>
            <a:ext cx="2755267" cy="2778157"/>
          </a:xfrm>
          <a:prstGeom prst="flowChartConnector">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1028700" y="1028700"/>
            <a:ext cx="16230600" cy="8229600"/>
            <a:chOff x="0" y="0"/>
            <a:chExt cx="13345750" cy="6766859"/>
          </a:xfrm>
        </p:grpSpPr>
        <p:sp>
          <p:nvSpPr>
            <p:cNvPr id="4" name="Freeform 4"/>
            <p:cNvSpPr/>
            <p:nvPr/>
          </p:nvSpPr>
          <p:spPr>
            <a:xfrm>
              <a:off x="0" y="0"/>
              <a:ext cx="13345750" cy="6766859"/>
            </a:xfrm>
            <a:custGeom>
              <a:avLst/>
              <a:gdLst/>
              <a:ahLst/>
              <a:cxnLst/>
              <a:rect l="l" t="t" r="r" b="b"/>
              <a:pathLst>
                <a:path w="13345750" h="6766859">
                  <a:moveTo>
                    <a:pt x="0" y="0"/>
                  </a:moveTo>
                  <a:lnTo>
                    <a:pt x="13345750" y="0"/>
                  </a:lnTo>
                  <a:lnTo>
                    <a:pt x="13345750" y="6766859"/>
                  </a:lnTo>
                  <a:lnTo>
                    <a:pt x="0" y="6766859"/>
                  </a:lnTo>
                  <a:close/>
                </a:path>
              </a:pathLst>
            </a:custGeom>
            <a:solidFill>
              <a:srgbClr val="FFFFFF"/>
            </a:solidFill>
          </p:spPr>
          <p:txBody>
            <a:bodyPr/>
            <a:lstStyle/>
            <a:p>
              <a:endParaRPr lang="sv-SE" noProof="0" dirty="0"/>
            </a:p>
          </p:txBody>
        </p:sp>
      </p:grpSp>
      <p:grpSp>
        <p:nvGrpSpPr>
          <p:cNvPr id="5" name="Group 5"/>
          <p:cNvGrpSpPr/>
          <p:nvPr/>
        </p:nvGrpSpPr>
        <p:grpSpPr>
          <a:xfrm>
            <a:off x="1515731" y="1807388"/>
            <a:ext cx="7116962" cy="6349133"/>
            <a:chOff x="0" y="0"/>
            <a:chExt cx="9489283" cy="8465510"/>
          </a:xfrm>
        </p:grpSpPr>
        <p:pic>
          <p:nvPicPr>
            <p:cNvPr id="6" name="Picture 6"/>
            <p:cNvPicPr>
              <a:picLocks noChangeAspect="1"/>
            </p:cNvPicPr>
            <p:nvPr/>
          </p:nvPicPr>
          <p:blipFill>
            <a:blip r:embed="rId3"/>
            <a:srcRect t="5394" b="5394"/>
            <a:stretch>
              <a:fillRect/>
            </a:stretch>
          </p:blipFill>
          <p:spPr>
            <a:xfrm>
              <a:off x="0" y="0"/>
              <a:ext cx="9489283" cy="8465510"/>
            </a:xfrm>
            <a:prstGeom prst="rect">
              <a:avLst/>
            </a:prstGeom>
          </p:spPr>
        </p:pic>
      </p:grpSp>
      <p:sp>
        <p:nvSpPr>
          <p:cNvPr id="7" name="AutoShape 7"/>
          <p:cNvSpPr/>
          <p:nvPr/>
        </p:nvSpPr>
        <p:spPr>
          <a:xfrm>
            <a:off x="11171608" y="5787788"/>
            <a:ext cx="3291840" cy="0"/>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8" name="TextBox 8"/>
          <p:cNvSpPr txBox="1"/>
          <p:nvPr/>
        </p:nvSpPr>
        <p:spPr>
          <a:xfrm>
            <a:off x="9474389" y="3989530"/>
            <a:ext cx="6735069" cy="1183896"/>
          </a:xfrm>
          <a:prstGeom prst="rect">
            <a:avLst/>
          </a:prstGeom>
        </p:spPr>
        <p:txBody>
          <a:bodyPr lIns="0" tIns="0" rIns="0" bIns="0" rtlCol="0" anchor="t">
            <a:spAutoFit/>
          </a:bodyPr>
          <a:lstStyle/>
          <a:p>
            <a:pPr algn="l">
              <a:lnSpc>
                <a:spcPts val="8759"/>
              </a:lnSpc>
            </a:pPr>
            <a:r>
              <a:rPr lang="sv-SE" sz="9221" noProof="0" dirty="0">
                <a:solidFill>
                  <a:srgbClr val="3B3B3B"/>
                </a:solidFill>
                <a:latin typeface="Dream Avenue"/>
                <a:ea typeface="Dream Avenue"/>
                <a:cs typeface="Dream Avenue"/>
                <a:sym typeface="Dream Avenue"/>
              </a:rPr>
              <a:t>Oscar </a:t>
            </a:r>
            <a:r>
              <a:rPr lang="sv-SE" sz="9221" noProof="0" dirty="0" err="1">
                <a:solidFill>
                  <a:srgbClr val="3B3B3B"/>
                </a:solidFill>
                <a:latin typeface="Dream Avenue"/>
                <a:ea typeface="Dream Avenue"/>
                <a:cs typeface="Dream Avenue"/>
                <a:sym typeface="Dream Avenue"/>
              </a:rPr>
              <a:t>Flatau</a:t>
            </a:r>
            <a:endParaRPr lang="sv-SE" sz="9221" noProof="0" dirty="0">
              <a:solidFill>
                <a:srgbClr val="3B3B3B"/>
              </a:solidFill>
              <a:latin typeface="Dream Avenue"/>
              <a:ea typeface="Dream Avenue"/>
              <a:cs typeface="Dream Avenue"/>
              <a:sym typeface="Dream Avenue"/>
            </a:endParaRPr>
          </a:p>
        </p:txBody>
      </p:sp>
      <p:sp>
        <p:nvSpPr>
          <p:cNvPr id="9" name="TextBox 9"/>
          <p:cNvSpPr txBox="1"/>
          <p:nvPr/>
        </p:nvSpPr>
        <p:spPr>
          <a:xfrm>
            <a:off x="9425598" y="6291522"/>
            <a:ext cx="6783859" cy="525399"/>
          </a:xfrm>
          <a:prstGeom prst="rect">
            <a:avLst/>
          </a:prstGeom>
        </p:spPr>
        <p:txBody>
          <a:bodyPr lIns="0" tIns="0" rIns="0" bIns="0" rtlCol="0" anchor="t">
            <a:spAutoFit/>
          </a:bodyPr>
          <a:lstStyle/>
          <a:p>
            <a:pPr algn="ctr">
              <a:lnSpc>
                <a:spcPts val="4428"/>
              </a:lnSpc>
            </a:pPr>
            <a:r>
              <a:rPr lang="sv-SE" sz="2700" noProof="0" dirty="0">
                <a:solidFill>
                  <a:srgbClr val="3B3B3B"/>
                </a:solidFill>
                <a:latin typeface="DM Sans"/>
                <a:ea typeface="DM Sans"/>
                <a:cs typeface="DM Sans"/>
                <a:sym typeface="DM Sans"/>
              </a:rPr>
              <a:t>Lundsbrunn GK tränare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1028700" y="1028700"/>
            <a:ext cx="16230600" cy="8229600"/>
            <a:chOff x="0" y="0"/>
            <a:chExt cx="13345750" cy="6766859"/>
          </a:xfrm>
        </p:grpSpPr>
        <p:sp>
          <p:nvSpPr>
            <p:cNvPr id="4" name="Freeform 4"/>
            <p:cNvSpPr/>
            <p:nvPr/>
          </p:nvSpPr>
          <p:spPr>
            <a:xfrm>
              <a:off x="0" y="0"/>
              <a:ext cx="13345750" cy="6766859"/>
            </a:xfrm>
            <a:custGeom>
              <a:avLst/>
              <a:gdLst/>
              <a:ahLst/>
              <a:cxnLst/>
              <a:rect l="l" t="t" r="r" b="b"/>
              <a:pathLst>
                <a:path w="13345750" h="6766859">
                  <a:moveTo>
                    <a:pt x="0" y="0"/>
                  </a:moveTo>
                  <a:lnTo>
                    <a:pt x="13345750" y="0"/>
                  </a:lnTo>
                  <a:lnTo>
                    <a:pt x="13345750" y="6766859"/>
                  </a:lnTo>
                  <a:lnTo>
                    <a:pt x="0" y="6766859"/>
                  </a:lnTo>
                  <a:close/>
                </a:path>
              </a:pathLst>
            </a:custGeom>
            <a:solidFill>
              <a:srgbClr val="FFFFFF"/>
            </a:solidFill>
          </p:spPr>
          <p:txBody>
            <a:bodyPr/>
            <a:lstStyle/>
            <a:p>
              <a:endParaRPr lang="sv-SE" noProof="0" dirty="0"/>
            </a:p>
          </p:txBody>
        </p:sp>
      </p:grpSp>
      <p:sp>
        <p:nvSpPr>
          <p:cNvPr id="5" name="TextBox 5"/>
          <p:cNvSpPr txBox="1"/>
          <p:nvPr/>
        </p:nvSpPr>
        <p:spPr>
          <a:xfrm>
            <a:off x="2424405" y="1421312"/>
            <a:ext cx="13439190" cy="2082892"/>
          </a:xfrm>
          <a:prstGeom prst="rect">
            <a:avLst/>
          </a:prstGeom>
        </p:spPr>
        <p:txBody>
          <a:bodyPr lIns="0" tIns="0" rIns="0" bIns="0" rtlCol="0" anchor="t">
            <a:spAutoFit/>
          </a:bodyPr>
          <a:lstStyle/>
          <a:p>
            <a:pPr algn="ctr">
              <a:lnSpc>
                <a:spcPts val="7924"/>
              </a:lnSpc>
            </a:pPr>
            <a:r>
              <a:rPr lang="sv-SE" sz="8521" noProof="0" dirty="0">
                <a:solidFill>
                  <a:srgbClr val="3B3B3B"/>
                </a:solidFill>
                <a:latin typeface="Dream Avenue"/>
                <a:ea typeface="Dream Avenue"/>
                <a:cs typeface="Dream Avenue"/>
                <a:sym typeface="Dream Avenue"/>
              </a:rPr>
              <a:t>Vision för juniorverksamheten 2026</a:t>
            </a:r>
          </a:p>
        </p:txBody>
      </p:sp>
      <p:sp>
        <p:nvSpPr>
          <p:cNvPr id="6" name="TextBox 6"/>
          <p:cNvSpPr txBox="1"/>
          <p:nvPr/>
        </p:nvSpPr>
        <p:spPr>
          <a:xfrm>
            <a:off x="7841949" y="4811040"/>
            <a:ext cx="2604103" cy="584835"/>
          </a:xfrm>
          <a:prstGeom prst="rect">
            <a:avLst/>
          </a:prstGeom>
        </p:spPr>
        <p:txBody>
          <a:bodyPr lIns="0" tIns="0" rIns="0" bIns="0" rtlCol="0" anchor="t">
            <a:spAutoFit/>
          </a:bodyPr>
          <a:lstStyle/>
          <a:p>
            <a:pPr algn="l">
              <a:lnSpc>
                <a:spcPts val="4920"/>
              </a:lnSpc>
            </a:pPr>
            <a:r>
              <a:rPr lang="sv-SE" sz="3000" b="1" noProof="0" dirty="0">
                <a:solidFill>
                  <a:srgbClr val="3B3B3B"/>
                </a:solidFill>
                <a:latin typeface="DM Sans Bold"/>
                <a:ea typeface="DM Sans Bold"/>
                <a:cs typeface="DM Sans Bold"/>
                <a:sym typeface="DM Sans Bold"/>
              </a:rPr>
              <a:t>Värdestolpar</a:t>
            </a:r>
          </a:p>
        </p:txBody>
      </p:sp>
      <p:sp>
        <p:nvSpPr>
          <p:cNvPr id="7" name="TextBox 7"/>
          <p:cNvSpPr txBox="1"/>
          <p:nvPr/>
        </p:nvSpPr>
        <p:spPr>
          <a:xfrm>
            <a:off x="1314349" y="3485154"/>
            <a:ext cx="15704061" cy="1291590"/>
          </a:xfrm>
          <a:prstGeom prst="rect">
            <a:avLst/>
          </a:prstGeom>
        </p:spPr>
        <p:txBody>
          <a:bodyPr lIns="0" tIns="0" rIns="0" bIns="0" rtlCol="0" anchor="t">
            <a:spAutoFit/>
          </a:bodyPr>
          <a:lstStyle/>
          <a:p>
            <a:pPr algn="ctr">
              <a:lnSpc>
                <a:spcPts val="2579"/>
              </a:lnSpc>
            </a:pPr>
            <a:r>
              <a:rPr lang="sv-SE" sz="1999" noProof="0" dirty="0">
                <a:solidFill>
                  <a:srgbClr val="3B3B3B"/>
                </a:solidFill>
                <a:latin typeface="DM Sans"/>
                <a:ea typeface="DM Sans"/>
                <a:cs typeface="DM Sans"/>
                <a:sym typeface="DM Sans"/>
              </a:rPr>
              <a:t>Att skapa en trygg och utvecklande miljö där varje junior känner sig välkommen, sedd och värdefull. Vår verksamhet ska vara en plats där glädje, gemenskap och respekt står i fokus, samtidigt som vi ger alla möjligheten att utvecklas både som golfare och som individer. Genom engagerade ledare, inkluderande aktiviteter och ett varmt välkomnande för alla ska vi vara en verksamhet som juniorerna ser som sitt andra hem.</a:t>
            </a:r>
          </a:p>
        </p:txBody>
      </p:sp>
      <p:sp>
        <p:nvSpPr>
          <p:cNvPr id="8" name="TextBox 8"/>
          <p:cNvSpPr txBox="1"/>
          <p:nvPr/>
        </p:nvSpPr>
        <p:spPr>
          <a:xfrm>
            <a:off x="1335955" y="5367300"/>
            <a:ext cx="6697989" cy="3634740"/>
          </a:xfrm>
          <a:prstGeom prst="rect">
            <a:avLst/>
          </a:prstGeom>
        </p:spPr>
        <p:txBody>
          <a:bodyPr lIns="0" tIns="0" rIns="0" bIns="0" rtlCol="0" anchor="t">
            <a:spAutoFit/>
          </a:bodyPr>
          <a:lstStyle/>
          <a:p>
            <a:pPr algn="l">
              <a:lnSpc>
                <a:spcPts val="2379"/>
              </a:lnSpc>
              <a:spcBef>
                <a:spcPct val="0"/>
              </a:spcBef>
            </a:pPr>
            <a:r>
              <a:rPr lang="sv-SE" sz="1699" b="1" u="sng" noProof="0" dirty="0">
                <a:solidFill>
                  <a:srgbClr val="3B3B3B"/>
                </a:solidFill>
                <a:latin typeface="DM Sans Bold"/>
                <a:ea typeface="DM Sans Bold"/>
                <a:cs typeface="DM Sans Bold"/>
                <a:sym typeface="DM Sans Bold"/>
              </a:rPr>
              <a:t>Trygghet och respekt</a:t>
            </a:r>
          </a:p>
          <a:p>
            <a:pPr marL="345439" lvl="1" indent="-172720" algn="l">
              <a:lnSpc>
                <a:spcPts val="2239"/>
              </a:lnSpc>
              <a:buFont typeface="Arial"/>
              <a:buChar char="•"/>
            </a:pPr>
            <a:r>
              <a:rPr lang="sv-SE" sz="1599" noProof="0" dirty="0">
                <a:solidFill>
                  <a:srgbClr val="3B3B3B"/>
                </a:solidFill>
                <a:latin typeface="DM Sans"/>
                <a:ea typeface="DM Sans"/>
                <a:cs typeface="DM Sans"/>
                <a:sym typeface="DM Sans"/>
              </a:rPr>
              <a:t>Alla ska känna sig välkomna och trygga, oavsett bakgrund eller erfarenhetsnivå.</a:t>
            </a:r>
          </a:p>
          <a:p>
            <a:pPr marL="345439" lvl="1" indent="-172720" algn="l">
              <a:lnSpc>
                <a:spcPts val="2239"/>
              </a:lnSpc>
              <a:buFont typeface="Arial"/>
              <a:buChar char="•"/>
            </a:pPr>
            <a:r>
              <a:rPr lang="sv-SE" sz="1599" noProof="0" dirty="0">
                <a:solidFill>
                  <a:srgbClr val="3B3B3B"/>
                </a:solidFill>
                <a:latin typeface="DM Sans"/>
                <a:ea typeface="DM Sans"/>
                <a:cs typeface="DM Sans"/>
                <a:sym typeface="DM Sans"/>
              </a:rPr>
              <a:t>Verksamheten präglas av respekt för varandra, ledare, banan och sporten.</a:t>
            </a:r>
          </a:p>
          <a:p>
            <a:pPr algn="l">
              <a:lnSpc>
                <a:spcPts val="2379"/>
              </a:lnSpc>
              <a:spcBef>
                <a:spcPct val="0"/>
              </a:spcBef>
            </a:pPr>
            <a:r>
              <a:rPr lang="sv-SE" sz="1699" b="1" u="sng" noProof="0" dirty="0">
                <a:solidFill>
                  <a:srgbClr val="3B3B3B"/>
                </a:solidFill>
                <a:latin typeface="DM Sans Bold"/>
                <a:ea typeface="DM Sans Bold"/>
                <a:cs typeface="DM Sans Bold"/>
                <a:sym typeface="DM Sans Bold"/>
              </a:rPr>
              <a:t>Glädje och gemenskap</a:t>
            </a:r>
          </a:p>
          <a:p>
            <a:pPr marL="345439" lvl="1" indent="-172720" algn="l">
              <a:lnSpc>
                <a:spcPts val="2239"/>
              </a:lnSpc>
              <a:buFont typeface="Arial"/>
              <a:buChar char="•"/>
            </a:pPr>
            <a:r>
              <a:rPr lang="sv-SE" sz="1599" noProof="0" dirty="0">
                <a:solidFill>
                  <a:srgbClr val="3B3B3B"/>
                </a:solidFill>
                <a:latin typeface="DM Sans"/>
                <a:ea typeface="DM Sans"/>
                <a:cs typeface="DM Sans"/>
                <a:sym typeface="DM Sans"/>
              </a:rPr>
              <a:t>Juniorerna ska ha roligt både på och utanför banan.</a:t>
            </a:r>
          </a:p>
          <a:p>
            <a:pPr marL="345439" lvl="1" indent="-172720" algn="l">
              <a:lnSpc>
                <a:spcPts val="2239"/>
              </a:lnSpc>
              <a:buFont typeface="Arial"/>
              <a:buChar char="•"/>
            </a:pPr>
            <a:r>
              <a:rPr lang="sv-SE" sz="1599" noProof="0" dirty="0">
                <a:solidFill>
                  <a:srgbClr val="3B3B3B"/>
                </a:solidFill>
                <a:latin typeface="DM Sans"/>
                <a:ea typeface="DM Sans"/>
                <a:cs typeface="DM Sans"/>
                <a:sym typeface="DM Sans"/>
              </a:rPr>
              <a:t>Fokus på att bygga vänskap och skapa en inkluderande miljö där alla känner sig som en del av gruppen.</a:t>
            </a:r>
          </a:p>
          <a:p>
            <a:pPr algn="l">
              <a:lnSpc>
                <a:spcPts val="2379"/>
              </a:lnSpc>
              <a:spcBef>
                <a:spcPct val="0"/>
              </a:spcBef>
            </a:pPr>
            <a:r>
              <a:rPr lang="sv-SE" sz="1699" b="1" u="sng" noProof="0" dirty="0">
                <a:solidFill>
                  <a:srgbClr val="3B3B3B"/>
                </a:solidFill>
                <a:latin typeface="DM Sans Bold"/>
                <a:ea typeface="DM Sans Bold"/>
                <a:cs typeface="DM Sans Bold"/>
                <a:sym typeface="DM Sans Bold"/>
              </a:rPr>
              <a:t>Utveckling och lärande</a:t>
            </a:r>
          </a:p>
          <a:p>
            <a:pPr marL="345439" lvl="1" indent="-172720" algn="l">
              <a:lnSpc>
                <a:spcPts val="2239"/>
              </a:lnSpc>
              <a:buFont typeface="Arial"/>
              <a:buChar char="•"/>
            </a:pPr>
            <a:r>
              <a:rPr lang="sv-SE" sz="1599" noProof="0" dirty="0">
                <a:solidFill>
                  <a:srgbClr val="3B3B3B"/>
                </a:solidFill>
                <a:latin typeface="DM Sans"/>
                <a:ea typeface="DM Sans"/>
                <a:cs typeface="DM Sans"/>
                <a:sym typeface="DM Sans"/>
              </a:rPr>
              <a:t>Varje junior ska få möjlighet att utvecklas i sin egen takt, med stöd av kunniga ledare och anpassade träningsmetoder.</a:t>
            </a:r>
          </a:p>
          <a:p>
            <a:pPr marL="345439" lvl="1" indent="-172720" algn="l">
              <a:lnSpc>
                <a:spcPts val="2239"/>
              </a:lnSpc>
              <a:buFont typeface="Arial"/>
              <a:buChar char="•"/>
            </a:pPr>
            <a:r>
              <a:rPr lang="sv-SE" sz="1599" noProof="0" dirty="0">
                <a:solidFill>
                  <a:srgbClr val="3B3B3B"/>
                </a:solidFill>
                <a:latin typeface="DM Sans"/>
                <a:ea typeface="DM Sans"/>
                <a:cs typeface="DM Sans"/>
                <a:sym typeface="DM Sans"/>
              </a:rPr>
              <a:t>Fokus på både tekniska färdigheter och personligt växande.</a:t>
            </a:r>
          </a:p>
        </p:txBody>
      </p:sp>
      <p:sp>
        <p:nvSpPr>
          <p:cNvPr id="9" name="TextBox 9"/>
          <p:cNvSpPr txBox="1"/>
          <p:nvPr/>
        </p:nvSpPr>
        <p:spPr>
          <a:xfrm>
            <a:off x="10225872" y="5643525"/>
            <a:ext cx="6922263" cy="3358515"/>
          </a:xfrm>
          <a:prstGeom prst="rect">
            <a:avLst/>
          </a:prstGeom>
        </p:spPr>
        <p:txBody>
          <a:bodyPr lIns="0" tIns="0" rIns="0" bIns="0" rtlCol="0" anchor="t">
            <a:spAutoFit/>
          </a:bodyPr>
          <a:lstStyle/>
          <a:p>
            <a:pPr algn="l">
              <a:lnSpc>
                <a:spcPts val="2379"/>
              </a:lnSpc>
              <a:spcBef>
                <a:spcPct val="0"/>
              </a:spcBef>
            </a:pPr>
            <a:r>
              <a:rPr lang="sv-SE" sz="1699" b="1" u="sng" noProof="0" dirty="0">
                <a:solidFill>
                  <a:srgbClr val="3B3B3B"/>
                </a:solidFill>
                <a:latin typeface="DM Sans Bold"/>
                <a:ea typeface="DM Sans Bold"/>
                <a:cs typeface="DM Sans Bold"/>
                <a:sym typeface="DM Sans Bold"/>
              </a:rPr>
              <a:t>Tillgänglighet och inkludering</a:t>
            </a:r>
          </a:p>
          <a:p>
            <a:pPr marL="345438" lvl="1" indent="-172719" algn="l">
              <a:lnSpc>
                <a:spcPts val="2239"/>
              </a:lnSpc>
              <a:buFont typeface="Arial"/>
              <a:buChar char="•"/>
            </a:pPr>
            <a:r>
              <a:rPr lang="sv-SE" sz="1599" noProof="0" dirty="0">
                <a:solidFill>
                  <a:srgbClr val="3B3B3B"/>
                </a:solidFill>
                <a:latin typeface="DM Sans"/>
                <a:ea typeface="DM Sans"/>
                <a:cs typeface="DM Sans"/>
                <a:sym typeface="DM Sans"/>
              </a:rPr>
              <a:t>Verksamheten ska vara öppen för alla, oavsett bakgrund, kön eller förkunskaper.</a:t>
            </a:r>
          </a:p>
          <a:p>
            <a:pPr marL="345438" lvl="1" indent="-172719" algn="l">
              <a:lnSpc>
                <a:spcPts val="2239"/>
              </a:lnSpc>
              <a:buFont typeface="Arial"/>
              <a:buChar char="•"/>
            </a:pPr>
            <a:r>
              <a:rPr lang="sv-SE" sz="1599" noProof="0" dirty="0">
                <a:solidFill>
                  <a:srgbClr val="3B3B3B"/>
                </a:solidFill>
                <a:latin typeface="DM Sans"/>
                <a:ea typeface="DM Sans"/>
                <a:cs typeface="DM Sans"/>
                <a:sym typeface="DM Sans"/>
              </a:rPr>
              <a:t>Golf ska kännas som en sport för alla, med låga trösklar för att börja.</a:t>
            </a:r>
          </a:p>
          <a:p>
            <a:pPr algn="l">
              <a:lnSpc>
                <a:spcPts val="2379"/>
              </a:lnSpc>
            </a:pPr>
            <a:r>
              <a:rPr lang="sv-SE" sz="1699" b="1" u="sng" noProof="0" dirty="0">
                <a:solidFill>
                  <a:srgbClr val="3B3B3B"/>
                </a:solidFill>
                <a:latin typeface="DM Sans Bold"/>
                <a:ea typeface="DM Sans Bold"/>
                <a:cs typeface="DM Sans Bold"/>
                <a:sym typeface="DM Sans Bold"/>
              </a:rPr>
              <a:t>Hälsa och hållbarhet</a:t>
            </a:r>
          </a:p>
          <a:p>
            <a:pPr marL="345438" lvl="1" indent="-172719" algn="l">
              <a:lnSpc>
                <a:spcPts val="2239"/>
              </a:lnSpc>
              <a:buFont typeface="Arial"/>
              <a:buChar char="•"/>
            </a:pPr>
            <a:r>
              <a:rPr lang="sv-SE" sz="1599" noProof="0" dirty="0">
                <a:solidFill>
                  <a:srgbClr val="3B3B3B"/>
                </a:solidFill>
                <a:latin typeface="DM Sans"/>
                <a:ea typeface="DM Sans"/>
                <a:cs typeface="DM Sans"/>
                <a:sym typeface="DM Sans"/>
              </a:rPr>
              <a:t>Uppmuntra till fysisk aktivitet, goda vanor och mental hälsa genom golfen.</a:t>
            </a:r>
          </a:p>
          <a:p>
            <a:pPr marL="345438" lvl="1" indent="-172719" algn="l">
              <a:lnSpc>
                <a:spcPts val="2239"/>
              </a:lnSpc>
              <a:buFont typeface="Arial"/>
              <a:buChar char="•"/>
            </a:pPr>
            <a:r>
              <a:rPr lang="sv-SE" sz="1599" noProof="0" dirty="0">
                <a:solidFill>
                  <a:srgbClr val="3B3B3B"/>
                </a:solidFill>
                <a:latin typeface="DM Sans"/>
                <a:ea typeface="DM Sans"/>
                <a:cs typeface="DM Sans"/>
                <a:sym typeface="DM Sans"/>
              </a:rPr>
              <a:t>Främja en hållbar inställning till miljön, banan och sporten i stort.</a:t>
            </a:r>
          </a:p>
          <a:p>
            <a:pPr algn="l">
              <a:lnSpc>
                <a:spcPts val="2379"/>
              </a:lnSpc>
              <a:spcBef>
                <a:spcPct val="0"/>
              </a:spcBef>
            </a:pPr>
            <a:r>
              <a:rPr lang="sv-SE" sz="1699" b="1" u="sng" noProof="0" dirty="0">
                <a:solidFill>
                  <a:srgbClr val="3B3B3B"/>
                </a:solidFill>
                <a:latin typeface="DM Sans Bold"/>
                <a:ea typeface="DM Sans Bold"/>
                <a:cs typeface="DM Sans Bold"/>
                <a:sym typeface="DM Sans Bold"/>
              </a:rPr>
              <a:t>Engagemang och förebilder</a:t>
            </a:r>
          </a:p>
          <a:p>
            <a:pPr marL="345438" lvl="1" indent="-172719" algn="l">
              <a:lnSpc>
                <a:spcPts val="2239"/>
              </a:lnSpc>
              <a:buFont typeface="Arial"/>
              <a:buChar char="•"/>
            </a:pPr>
            <a:r>
              <a:rPr lang="sv-SE" sz="1599" noProof="0" dirty="0">
                <a:solidFill>
                  <a:srgbClr val="3B3B3B"/>
                </a:solidFill>
                <a:latin typeface="DM Sans"/>
                <a:ea typeface="DM Sans"/>
                <a:cs typeface="DM Sans"/>
                <a:sym typeface="DM Sans"/>
              </a:rPr>
              <a:t>Ledare och äldre juniorer fungerar som inspirerande förebilder.</a:t>
            </a:r>
          </a:p>
          <a:p>
            <a:pPr marL="345438" lvl="1" indent="-172719" algn="l">
              <a:lnSpc>
                <a:spcPts val="2239"/>
              </a:lnSpc>
              <a:buFont typeface="Arial"/>
              <a:buChar char="•"/>
            </a:pPr>
            <a:r>
              <a:rPr lang="sv-SE" sz="1599" noProof="0" dirty="0">
                <a:solidFill>
                  <a:srgbClr val="3B3B3B"/>
                </a:solidFill>
                <a:latin typeface="DM Sans"/>
                <a:ea typeface="DM Sans"/>
                <a:cs typeface="DM Sans"/>
                <a:sym typeface="DM Sans"/>
              </a:rPr>
              <a:t>Juniorverksamheten skapar en positiv inställning till golfen som juniorerna bär med sig hela livet.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1028700" y="1028700"/>
            <a:ext cx="16230600" cy="8229600"/>
            <a:chOff x="0" y="0"/>
            <a:chExt cx="13345750" cy="6766859"/>
          </a:xfrm>
        </p:grpSpPr>
        <p:sp>
          <p:nvSpPr>
            <p:cNvPr id="4" name="Freeform 4"/>
            <p:cNvSpPr/>
            <p:nvPr/>
          </p:nvSpPr>
          <p:spPr>
            <a:xfrm>
              <a:off x="0" y="0"/>
              <a:ext cx="13345750" cy="6766859"/>
            </a:xfrm>
            <a:custGeom>
              <a:avLst/>
              <a:gdLst/>
              <a:ahLst/>
              <a:cxnLst/>
              <a:rect l="l" t="t" r="r" b="b"/>
              <a:pathLst>
                <a:path w="13345750" h="6766859">
                  <a:moveTo>
                    <a:pt x="0" y="0"/>
                  </a:moveTo>
                  <a:lnTo>
                    <a:pt x="13345750" y="0"/>
                  </a:lnTo>
                  <a:lnTo>
                    <a:pt x="13345750" y="6766859"/>
                  </a:lnTo>
                  <a:lnTo>
                    <a:pt x="0" y="6766859"/>
                  </a:lnTo>
                  <a:close/>
                </a:path>
              </a:pathLst>
            </a:custGeom>
            <a:solidFill>
              <a:srgbClr val="FFFFFF"/>
            </a:solidFill>
          </p:spPr>
          <p:txBody>
            <a:bodyPr/>
            <a:lstStyle/>
            <a:p>
              <a:endParaRPr lang="sv-SE" noProof="0" dirty="0"/>
            </a:p>
          </p:txBody>
        </p:sp>
      </p:grpSp>
      <p:grpSp>
        <p:nvGrpSpPr>
          <p:cNvPr id="5" name="Group 5"/>
          <p:cNvGrpSpPr/>
          <p:nvPr/>
        </p:nvGrpSpPr>
        <p:grpSpPr>
          <a:xfrm>
            <a:off x="6830197" y="2196413"/>
            <a:ext cx="4029847" cy="5894173"/>
            <a:chOff x="0" y="0"/>
            <a:chExt cx="5373130" cy="7858897"/>
          </a:xfrm>
        </p:grpSpPr>
        <p:pic>
          <p:nvPicPr>
            <p:cNvPr id="6" name="Picture 6"/>
            <p:cNvPicPr>
              <a:picLocks noChangeAspect="1"/>
            </p:cNvPicPr>
            <p:nvPr/>
          </p:nvPicPr>
          <p:blipFill>
            <a:blip r:embed="rId3"/>
            <a:srcRect l="4364" r="4364"/>
            <a:stretch>
              <a:fillRect/>
            </a:stretch>
          </p:blipFill>
          <p:spPr>
            <a:xfrm>
              <a:off x="0" y="0"/>
              <a:ext cx="5373130" cy="7858897"/>
            </a:xfrm>
            <a:prstGeom prst="rect">
              <a:avLst/>
            </a:prstGeom>
          </p:spPr>
        </p:pic>
      </p:grpSp>
      <p:sp>
        <p:nvSpPr>
          <p:cNvPr id="7" name="AutoShape 7"/>
          <p:cNvSpPr/>
          <p:nvPr/>
        </p:nvSpPr>
        <p:spPr>
          <a:xfrm>
            <a:off x="10059926" y="7430427"/>
            <a:ext cx="3291840" cy="0"/>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8" name="TextBox 8"/>
          <p:cNvSpPr txBox="1"/>
          <p:nvPr/>
        </p:nvSpPr>
        <p:spPr>
          <a:xfrm>
            <a:off x="1509578" y="1654588"/>
            <a:ext cx="5055657" cy="2249764"/>
          </a:xfrm>
          <a:prstGeom prst="rect">
            <a:avLst/>
          </a:prstGeom>
        </p:spPr>
        <p:txBody>
          <a:bodyPr lIns="0" tIns="0" rIns="0" bIns="0" rtlCol="0" anchor="t">
            <a:spAutoFit/>
          </a:bodyPr>
          <a:lstStyle/>
          <a:p>
            <a:pPr algn="l">
              <a:lnSpc>
                <a:spcPts val="8575"/>
              </a:lnSpc>
            </a:pPr>
            <a:r>
              <a:rPr lang="sv-SE" sz="9221" noProof="0" dirty="0">
                <a:solidFill>
                  <a:srgbClr val="3B3B3B"/>
                </a:solidFill>
                <a:latin typeface="Dream Avenue"/>
                <a:ea typeface="Dream Avenue"/>
                <a:cs typeface="Dream Avenue"/>
                <a:sym typeface="Dream Avenue"/>
              </a:rPr>
              <a:t>Vad är målet? </a:t>
            </a:r>
          </a:p>
        </p:txBody>
      </p:sp>
      <p:sp>
        <p:nvSpPr>
          <p:cNvPr id="9" name="TextBox 9"/>
          <p:cNvSpPr txBox="1"/>
          <p:nvPr/>
        </p:nvSpPr>
        <p:spPr>
          <a:xfrm>
            <a:off x="11435528" y="2091638"/>
            <a:ext cx="5347597" cy="3991356"/>
          </a:xfrm>
          <a:prstGeom prst="rect">
            <a:avLst/>
          </a:prstGeom>
        </p:spPr>
        <p:txBody>
          <a:bodyPr lIns="0" tIns="0" rIns="0" bIns="0" rtlCol="0" anchor="t">
            <a:spAutoFit/>
          </a:bodyPr>
          <a:lstStyle/>
          <a:p>
            <a:pPr algn="l">
              <a:lnSpc>
                <a:spcPts val="3936"/>
              </a:lnSpc>
            </a:pPr>
            <a:r>
              <a:rPr lang="sv-SE" sz="2400" noProof="0" dirty="0">
                <a:solidFill>
                  <a:srgbClr val="3B3B3B"/>
                </a:solidFill>
                <a:latin typeface="DM Sans"/>
                <a:ea typeface="DM Sans"/>
                <a:cs typeface="DM Sans"/>
                <a:sym typeface="DM Sans"/>
              </a:rPr>
              <a:t>Juniorverksamheten lägger grunden för att LBGK ska kunna attrahera, inspirera och behålla nästa generation av golfare. Med fokus på gemenskap, glädje och utveckling skapas en verksamhet som verkligen gör skillnad.</a:t>
            </a:r>
          </a:p>
          <a:p>
            <a:pPr algn="l">
              <a:lnSpc>
                <a:spcPts val="4428"/>
              </a:lnSpc>
            </a:pPr>
            <a:endParaRPr lang="sv-SE" sz="2400" noProof="0" dirty="0">
              <a:solidFill>
                <a:srgbClr val="3B3B3B"/>
              </a:solidFill>
              <a:latin typeface="DM Sans"/>
              <a:ea typeface="DM Sans"/>
              <a:cs typeface="DM Sans"/>
              <a:sym typeface="DM Sans"/>
            </a:endParaRPr>
          </a:p>
        </p:txBody>
      </p:sp>
      <p:sp>
        <p:nvSpPr>
          <p:cNvPr id="10" name="TextBox 10"/>
          <p:cNvSpPr txBox="1"/>
          <p:nvPr/>
        </p:nvSpPr>
        <p:spPr>
          <a:xfrm>
            <a:off x="1333041" y="4157524"/>
            <a:ext cx="5232194" cy="3933062"/>
          </a:xfrm>
          <a:prstGeom prst="rect">
            <a:avLst/>
          </a:prstGeom>
        </p:spPr>
        <p:txBody>
          <a:bodyPr lIns="0" tIns="0" rIns="0" bIns="0" rtlCol="0" anchor="t">
            <a:spAutoFit/>
          </a:bodyPr>
          <a:lstStyle/>
          <a:p>
            <a:pPr algn="l">
              <a:lnSpc>
                <a:spcPts val="3936"/>
              </a:lnSpc>
            </a:pPr>
            <a:r>
              <a:rPr lang="sv-SE" sz="2400" noProof="0" dirty="0">
                <a:solidFill>
                  <a:srgbClr val="3B3B3B"/>
                </a:solidFill>
                <a:latin typeface="DM Sans"/>
                <a:ea typeface="DM Sans"/>
                <a:cs typeface="DM Sans"/>
                <a:sym typeface="DM Sans"/>
              </a:rPr>
              <a:t>Juniorverksamheten är en satsning som syftar till att rekrytera och behålla unga medlemmar i klubben samt bidra till föreningens långsiktiga utveckling. Det är viktigt att skapa en stark koppling mellan föreningen och juniorerna, så att de känner sig hemma och väljer att stanna kvar.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711190" y="1017267"/>
            <a:ext cx="16916400" cy="8763000"/>
            <a:chOff x="0" y="0"/>
            <a:chExt cx="13345750" cy="6766859"/>
          </a:xfrm>
        </p:grpSpPr>
        <p:sp>
          <p:nvSpPr>
            <p:cNvPr id="4" name="Freeform 4"/>
            <p:cNvSpPr/>
            <p:nvPr/>
          </p:nvSpPr>
          <p:spPr>
            <a:xfrm>
              <a:off x="0" y="0"/>
              <a:ext cx="13345750" cy="6766859"/>
            </a:xfrm>
            <a:custGeom>
              <a:avLst/>
              <a:gdLst/>
              <a:ahLst/>
              <a:cxnLst/>
              <a:rect l="l" t="t" r="r" b="b"/>
              <a:pathLst>
                <a:path w="13345750" h="6766859">
                  <a:moveTo>
                    <a:pt x="0" y="0"/>
                  </a:moveTo>
                  <a:lnTo>
                    <a:pt x="13345750" y="0"/>
                  </a:lnTo>
                  <a:lnTo>
                    <a:pt x="13345750" y="6766859"/>
                  </a:lnTo>
                  <a:lnTo>
                    <a:pt x="0" y="6766859"/>
                  </a:lnTo>
                  <a:close/>
                </a:path>
              </a:pathLst>
            </a:custGeom>
            <a:solidFill>
              <a:srgbClr val="FFFFFF"/>
            </a:solidFill>
          </p:spPr>
          <p:txBody>
            <a:bodyPr/>
            <a:lstStyle/>
            <a:p>
              <a:endParaRPr lang="sv-SE" noProof="0" dirty="0"/>
            </a:p>
          </p:txBody>
        </p:sp>
      </p:grpSp>
      <p:sp>
        <p:nvSpPr>
          <p:cNvPr id="5" name="TextBox 5"/>
          <p:cNvSpPr txBox="1"/>
          <p:nvPr/>
        </p:nvSpPr>
        <p:spPr>
          <a:xfrm>
            <a:off x="2321217" y="1315140"/>
            <a:ext cx="13645565" cy="910214"/>
          </a:xfrm>
          <a:prstGeom prst="rect">
            <a:avLst/>
          </a:prstGeom>
        </p:spPr>
        <p:txBody>
          <a:bodyPr lIns="0" tIns="0" rIns="0" bIns="0" rtlCol="0" anchor="t">
            <a:spAutoFit/>
          </a:bodyPr>
          <a:lstStyle/>
          <a:p>
            <a:pPr algn="l">
              <a:lnSpc>
                <a:spcPts val="6603"/>
              </a:lnSpc>
            </a:pPr>
            <a:r>
              <a:rPr lang="sv-SE" sz="7100" noProof="0" dirty="0">
                <a:solidFill>
                  <a:srgbClr val="3B3B3B"/>
                </a:solidFill>
                <a:latin typeface="Dream Avenue"/>
                <a:ea typeface="Dream Avenue"/>
                <a:cs typeface="Dream Avenue"/>
                <a:sym typeface="Dream Avenue"/>
              </a:rPr>
              <a:t>Träningsverksamhet juniorer 2026</a:t>
            </a:r>
          </a:p>
        </p:txBody>
      </p:sp>
      <p:sp>
        <p:nvSpPr>
          <p:cNvPr id="6" name="AutoShape 6"/>
          <p:cNvSpPr/>
          <p:nvPr/>
        </p:nvSpPr>
        <p:spPr>
          <a:xfrm>
            <a:off x="1309499" y="4305300"/>
            <a:ext cx="15590645" cy="0"/>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7" name="TextBox 7"/>
          <p:cNvSpPr txBox="1"/>
          <p:nvPr/>
        </p:nvSpPr>
        <p:spPr>
          <a:xfrm>
            <a:off x="1269981" y="2197919"/>
            <a:ext cx="15798819" cy="403957"/>
          </a:xfrm>
          <a:prstGeom prst="rect">
            <a:avLst/>
          </a:prstGeom>
        </p:spPr>
        <p:txBody>
          <a:bodyPr wrap="square" lIns="0" tIns="0" rIns="0" bIns="0" rtlCol="0" anchor="t">
            <a:spAutoFit/>
          </a:bodyPr>
          <a:lstStyle/>
          <a:p>
            <a:pPr algn="l">
              <a:lnSpc>
                <a:spcPts val="3444"/>
              </a:lnSpc>
            </a:pPr>
            <a:r>
              <a:rPr lang="sv-SE" sz="2100" b="1" noProof="0" dirty="0">
                <a:solidFill>
                  <a:srgbClr val="3B3B3B"/>
                </a:solidFill>
                <a:latin typeface="DM Sans Bold"/>
                <a:ea typeface="DM Sans Bold"/>
                <a:cs typeface="DM Sans Bold"/>
                <a:sym typeface="DM Sans Bold"/>
              </a:rPr>
              <a:t>Vår juniorverksamhet har fem vägar att gå, </a:t>
            </a:r>
            <a:r>
              <a:rPr lang="sv-SE" sz="2100" b="1" noProof="0" dirty="0" err="1">
                <a:solidFill>
                  <a:srgbClr val="3B3B3B"/>
                </a:solidFill>
                <a:latin typeface="DM Sans Bold"/>
                <a:ea typeface="DM Sans Bold"/>
                <a:cs typeface="DM Sans Bold"/>
                <a:sym typeface="DM Sans Bold"/>
              </a:rPr>
              <a:t>Golfkul</a:t>
            </a:r>
            <a:r>
              <a:rPr lang="sv-SE" sz="2100" b="1" noProof="0" dirty="0">
                <a:solidFill>
                  <a:srgbClr val="3B3B3B"/>
                </a:solidFill>
                <a:latin typeface="DM Sans Bold"/>
                <a:ea typeface="DM Sans Bold"/>
                <a:cs typeface="DM Sans Bold"/>
                <a:sym typeface="DM Sans Bold"/>
              </a:rPr>
              <a:t>, Golfgrund, Breddgolf, Bredd plus+ &amp; Tävlingssatsande juniorer.</a:t>
            </a:r>
          </a:p>
        </p:txBody>
      </p:sp>
      <p:sp>
        <p:nvSpPr>
          <p:cNvPr id="8" name="TextBox 8"/>
          <p:cNvSpPr txBox="1"/>
          <p:nvPr/>
        </p:nvSpPr>
        <p:spPr>
          <a:xfrm>
            <a:off x="14092378" y="5422111"/>
            <a:ext cx="3381049" cy="2742033"/>
          </a:xfrm>
          <a:prstGeom prst="rect">
            <a:avLst/>
          </a:prstGeom>
        </p:spPr>
        <p:txBody>
          <a:bodyPr wrap="square" lIns="0" tIns="0" rIns="0" bIns="0" rtlCol="0" anchor="t">
            <a:spAutoFit/>
          </a:bodyPr>
          <a:lstStyle/>
          <a:p>
            <a:pPr marL="0" lvl="0" indent="0" algn="ctr">
              <a:lnSpc>
                <a:spcPts val="3115"/>
              </a:lnSpc>
              <a:spcBef>
                <a:spcPct val="0"/>
              </a:spcBef>
            </a:pPr>
            <a:r>
              <a:rPr lang="sv-SE" sz="1600" u="none" strike="noStrike" noProof="0" dirty="0">
                <a:solidFill>
                  <a:srgbClr val="3B3B3B"/>
                </a:solidFill>
                <a:latin typeface="DM Sans"/>
                <a:ea typeface="DM Sans"/>
                <a:cs typeface="DM Sans"/>
                <a:sym typeface="DM Sans"/>
              </a:rPr>
              <a:t>Är ambitionsnivån ännu större och man vill satsa på golfen kommer man vid 13 års ålder ha möjlighet att flytta upp till tävlingssatsande </a:t>
            </a:r>
            <a:r>
              <a:rPr lang="sv-SE" sz="1600" u="none" strike="noStrike" noProof="0" dirty="0" err="1">
                <a:solidFill>
                  <a:srgbClr val="3B3B3B"/>
                </a:solidFill>
                <a:latin typeface="DM Sans"/>
                <a:ea typeface="DM Sans"/>
                <a:cs typeface="DM Sans"/>
                <a:sym typeface="DM Sans"/>
              </a:rPr>
              <a:t>juniorgruppen</a:t>
            </a:r>
            <a:r>
              <a:rPr lang="sv-SE" sz="1600" u="none" strike="noStrike" noProof="0" dirty="0">
                <a:solidFill>
                  <a:srgbClr val="3B3B3B"/>
                </a:solidFill>
                <a:latin typeface="DM Sans"/>
                <a:ea typeface="DM Sans"/>
                <a:cs typeface="DM Sans"/>
                <a:sym typeface="DM Sans"/>
              </a:rPr>
              <a:t>. Fokuset där ligger på att nå din fulla potential inom golfen.</a:t>
            </a:r>
          </a:p>
        </p:txBody>
      </p:sp>
      <p:sp>
        <p:nvSpPr>
          <p:cNvPr id="9" name="TextBox 9"/>
          <p:cNvSpPr txBox="1"/>
          <p:nvPr/>
        </p:nvSpPr>
        <p:spPr>
          <a:xfrm>
            <a:off x="1106761" y="4569241"/>
            <a:ext cx="2720421" cy="365760"/>
          </a:xfrm>
          <a:prstGeom prst="rect">
            <a:avLst/>
          </a:prstGeom>
        </p:spPr>
        <p:txBody>
          <a:bodyPr wrap="square" lIns="0" tIns="0" rIns="0" bIns="0" rtlCol="0" anchor="t">
            <a:spAutoFit/>
          </a:bodyPr>
          <a:lstStyle/>
          <a:p>
            <a:pPr algn="ctr">
              <a:lnSpc>
                <a:spcPts val="2940"/>
              </a:lnSpc>
            </a:pPr>
            <a:r>
              <a:rPr lang="sv-SE" sz="2100" b="1" spc="105" noProof="0" dirty="0" err="1">
                <a:solidFill>
                  <a:srgbClr val="3B3B3B"/>
                </a:solidFill>
                <a:latin typeface="DM Sans Bold"/>
                <a:ea typeface="DM Sans Bold"/>
                <a:cs typeface="DM Sans Bold"/>
                <a:sym typeface="DM Sans Bold"/>
              </a:rPr>
              <a:t>Golflek</a:t>
            </a:r>
            <a:r>
              <a:rPr lang="sv-SE" sz="2100" b="1" spc="105" noProof="0" dirty="0">
                <a:solidFill>
                  <a:srgbClr val="3B3B3B"/>
                </a:solidFill>
                <a:latin typeface="DM Sans Bold"/>
                <a:ea typeface="DM Sans Bold"/>
                <a:cs typeface="DM Sans Bold"/>
                <a:sym typeface="DM Sans Bold"/>
              </a:rPr>
              <a:t> &amp; </a:t>
            </a:r>
            <a:r>
              <a:rPr lang="sv-SE" sz="2100" b="1" spc="105" noProof="0" dirty="0" err="1">
                <a:solidFill>
                  <a:srgbClr val="3B3B3B"/>
                </a:solidFill>
                <a:latin typeface="DM Sans Bold"/>
                <a:ea typeface="DM Sans Bold"/>
                <a:cs typeface="DM Sans Bold"/>
                <a:sym typeface="DM Sans Bold"/>
              </a:rPr>
              <a:t>Golfkul</a:t>
            </a:r>
            <a:endParaRPr lang="sv-SE" sz="2100" b="1" spc="105" noProof="0" dirty="0">
              <a:solidFill>
                <a:srgbClr val="3B3B3B"/>
              </a:solidFill>
              <a:latin typeface="DM Sans Bold"/>
              <a:ea typeface="DM Sans Bold"/>
              <a:cs typeface="DM Sans Bold"/>
              <a:sym typeface="DM Sans Bold"/>
            </a:endParaRPr>
          </a:p>
        </p:txBody>
      </p:sp>
      <p:sp>
        <p:nvSpPr>
          <p:cNvPr id="10" name="TextBox 10"/>
          <p:cNvSpPr txBox="1"/>
          <p:nvPr/>
        </p:nvSpPr>
        <p:spPr>
          <a:xfrm>
            <a:off x="7150889" y="4672904"/>
            <a:ext cx="3280030" cy="365760"/>
          </a:xfrm>
          <a:prstGeom prst="rect">
            <a:avLst/>
          </a:prstGeom>
        </p:spPr>
        <p:txBody>
          <a:bodyPr lIns="0" tIns="0" rIns="0" bIns="0" rtlCol="0" anchor="t">
            <a:spAutoFit/>
          </a:bodyPr>
          <a:lstStyle/>
          <a:p>
            <a:pPr marL="0" lvl="0" indent="0" algn="ctr">
              <a:lnSpc>
                <a:spcPts val="2940"/>
              </a:lnSpc>
              <a:spcBef>
                <a:spcPct val="0"/>
              </a:spcBef>
            </a:pPr>
            <a:r>
              <a:rPr lang="sv-SE" sz="2100" b="1" u="none" strike="noStrike" spc="105" noProof="0" dirty="0">
                <a:solidFill>
                  <a:srgbClr val="3B3B3B"/>
                </a:solidFill>
                <a:latin typeface="DM Sans Bold"/>
                <a:ea typeface="DM Sans Bold"/>
                <a:cs typeface="DM Sans Bold"/>
                <a:sym typeface="DM Sans Bold"/>
              </a:rPr>
              <a:t>Breddgolf</a:t>
            </a:r>
          </a:p>
        </p:txBody>
      </p:sp>
      <p:sp>
        <p:nvSpPr>
          <p:cNvPr id="11" name="TextBox 11"/>
          <p:cNvSpPr txBox="1"/>
          <p:nvPr/>
        </p:nvSpPr>
        <p:spPr>
          <a:xfrm>
            <a:off x="1269980" y="2666539"/>
            <a:ext cx="15590645" cy="1508683"/>
          </a:xfrm>
          <a:prstGeom prst="rect">
            <a:avLst/>
          </a:prstGeom>
        </p:spPr>
        <p:txBody>
          <a:bodyPr lIns="0" tIns="0" rIns="0" bIns="0" rtlCol="0" anchor="t">
            <a:spAutoFit/>
          </a:bodyPr>
          <a:lstStyle/>
          <a:p>
            <a:pPr algn="l">
              <a:lnSpc>
                <a:spcPts val="2952"/>
              </a:lnSpc>
            </a:pPr>
            <a:r>
              <a:rPr lang="sv-SE" sz="1800" b="1" noProof="0" dirty="0">
                <a:solidFill>
                  <a:srgbClr val="3B3B3B"/>
                </a:solidFill>
                <a:latin typeface="DM Sans Bold"/>
                <a:ea typeface="DM Sans Bold"/>
                <a:cs typeface="DM Sans Bold"/>
                <a:sym typeface="DM Sans Bold"/>
              </a:rPr>
              <a:t>Grupper för gemenskap och utveckling</a:t>
            </a:r>
          </a:p>
          <a:p>
            <a:pPr algn="l">
              <a:lnSpc>
                <a:spcPts val="2952"/>
              </a:lnSpc>
            </a:pPr>
            <a:r>
              <a:rPr lang="sv-SE" sz="1800" noProof="0" dirty="0">
                <a:solidFill>
                  <a:srgbClr val="3B3B3B"/>
                </a:solidFill>
                <a:latin typeface="DM Sans"/>
                <a:ea typeface="DM Sans"/>
                <a:cs typeface="DM Sans"/>
                <a:sym typeface="DM Sans"/>
              </a:rPr>
              <a:t>Vi delar in våra träningsgrupper baserat på ålder och nivå, samtidigt som vi strävar efter att behålla gruppsammansättningen över tid. Det skapar en trygg och dynamisk miljö där juniorerna känner sig hemma och kan växa både individuellt och som grupp. För juniorer </a:t>
            </a:r>
            <a:r>
              <a:rPr lang="sv-SE" sz="1800" b="1" noProof="0" dirty="0">
                <a:solidFill>
                  <a:srgbClr val="3B3B3B"/>
                </a:solidFill>
                <a:latin typeface="DM Sans"/>
                <a:ea typeface="DM Sans"/>
                <a:cs typeface="DM Sans"/>
                <a:sym typeface="DM Sans"/>
              </a:rPr>
              <a:t>i aktiv träningsgrupp </a:t>
            </a:r>
            <a:r>
              <a:rPr lang="sv-SE" sz="1800" noProof="0" dirty="0">
                <a:solidFill>
                  <a:srgbClr val="3B3B3B"/>
                </a:solidFill>
                <a:latin typeface="DM Sans"/>
                <a:ea typeface="DM Sans"/>
                <a:cs typeface="DM Sans"/>
                <a:sym typeface="DM Sans"/>
              </a:rPr>
              <a:t>laddas deras </a:t>
            </a:r>
            <a:r>
              <a:rPr lang="sv-SE" sz="1800" b="1" noProof="0" dirty="0" err="1">
                <a:solidFill>
                  <a:srgbClr val="3B3B3B"/>
                </a:solidFill>
                <a:latin typeface="DM Sans"/>
                <a:ea typeface="DM Sans"/>
                <a:cs typeface="DM Sans"/>
                <a:sym typeface="DM Sans"/>
              </a:rPr>
              <a:t>rangekort</a:t>
            </a:r>
            <a:r>
              <a:rPr lang="sv-SE" sz="1800" b="1" noProof="0" dirty="0">
                <a:solidFill>
                  <a:srgbClr val="3B3B3B"/>
                </a:solidFill>
                <a:latin typeface="DM Sans"/>
                <a:ea typeface="DM Sans"/>
                <a:cs typeface="DM Sans"/>
                <a:sym typeface="DM Sans"/>
              </a:rPr>
              <a:t> på med 180kr per dag </a:t>
            </a:r>
            <a:r>
              <a:rPr lang="sv-SE" sz="1800" noProof="0" dirty="0">
                <a:solidFill>
                  <a:srgbClr val="3B3B3B"/>
                </a:solidFill>
                <a:latin typeface="DM Sans"/>
                <a:ea typeface="DM Sans"/>
                <a:cs typeface="DM Sans"/>
                <a:sym typeface="DM Sans"/>
              </a:rPr>
              <a:t>vilket är ca 150 bollar per dag. </a:t>
            </a:r>
          </a:p>
        </p:txBody>
      </p:sp>
      <p:sp>
        <p:nvSpPr>
          <p:cNvPr id="12" name="TextBox 12"/>
          <p:cNvSpPr txBox="1"/>
          <p:nvPr/>
        </p:nvSpPr>
        <p:spPr>
          <a:xfrm>
            <a:off x="755851" y="5250594"/>
            <a:ext cx="3280031" cy="3139577"/>
          </a:xfrm>
          <a:prstGeom prst="rect">
            <a:avLst/>
          </a:prstGeom>
        </p:spPr>
        <p:txBody>
          <a:bodyPr wrap="square" lIns="0" tIns="0" rIns="0" bIns="0" rtlCol="0" anchor="t">
            <a:spAutoFit/>
          </a:bodyPr>
          <a:lstStyle/>
          <a:p>
            <a:pPr algn="ctr">
              <a:lnSpc>
                <a:spcPts val="3115"/>
              </a:lnSpc>
            </a:pPr>
            <a:r>
              <a:rPr lang="sv-SE" sz="1600" noProof="0" dirty="0" err="1">
                <a:solidFill>
                  <a:srgbClr val="3B3B3B"/>
                </a:solidFill>
                <a:latin typeface="DM Sans"/>
                <a:ea typeface="DM Sans"/>
                <a:cs typeface="DM Sans"/>
                <a:sym typeface="DM Sans"/>
              </a:rPr>
              <a:t>Golflek</a:t>
            </a:r>
            <a:r>
              <a:rPr lang="sv-SE" sz="1600" noProof="0" dirty="0">
                <a:solidFill>
                  <a:srgbClr val="3B3B3B"/>
                </a:solidFill>
                <a:latin typeface="DM Sans"/>
                <a:ea typeface="DM Sans"/>
                <a:cs typeface="DM Sans"/>
                <a:sym typeface="DM Sans"/>
              </a:rPr>
              <a:t> &amp; </a:t>
            </a:r>
            <a:r>
              <a:rPr lang="sv-SE" sz="1600" noProof="0" dirty="0" err="1">
                <a:solidFill>
                  <a:srgbClr val="3B3B3B"/>
                </a:solidFill>
                <a:latin typeface="DM Sans"/>
                <a:ea typeface="DM Sans"/>
                <a:cs typeface="DM Sans"/>
                <a:sym typeface="DM Sans"/>
              </a:rPr>
              <a:t>Golfkul</a:t>
            </a:r>
            <a:r>
              <a:rPr lang="sv-SE" sz="1600" noProof="0" dirty="0">
                <a:solidFill>
                  <a:srgbClr val="3B3B3B"/>
                </a:solidFill>
                <a:latin typeface="DM Sans"/>
                <a:ea typeface="DM Sans"/>
                <a:cs typeface="DM Sans"/>
                <a:sym typeface="DM Sans"/>
              </a:rPr>
              <a:t> är vår introduktion till golfens värld, där barn får prova på sporten på ett lekfullt och inspirerande sätt. Målet är att det ska vara kul att komma till Lundsbrunn Golfklubb och att det växer ett intresse för golf. </a:t>
            </a:r>
          </a:p>
        </p:txBody>
      </p:sp>
      <p:sp>
        <p:nvSpPr>
          <p:cNvPr id="13" name="TextBox 13"/>
          <p:cNvSpPr txBox="1"/>
          <p:nvPr/>
        </p:nvSpPr>
        <p:spPr>
          <a:xfrm>
            <a:off x="7403220" y="5398767"/>
            <a:ext cx="3227166" cy="3139577"/>
          </a:xfrm>
          <a:prstGeom prst="rect">
            <a:avLst/>
          </a:prstGeom>
        </p:spPr>
        <p:txBody>
          <a:bodyPr wrap="square" lIns="0" tIns="0" rIns="0" bIns="0" rtlCol="0" anchor="t">
            <a:spAutoFit/>
          </a:bodyPr>
          <a:lstStyle/>
          <a:p>
            <a:pPr marL="0" lvl="0" indent="0" algn="ctr">
              <a:lnSpc>
                <a:spcPts val="3115"/>
              </a:lnSpc>
              <a:spcBef>
                <a:spcPct val="0"/>
              </a:spcBef>
            </a:pPr>
            <a:r>
              <a:rPr lang="sv-SE" sz="1600" dirty="0">
                <a:solidFill>
                  <a:srgbClr val="3B3B3B"/>
                </a:solidFill>
                <a:latin typeface="DM Sans"/>
                <a:ea typeface="DM Sans"/>
                <a:cs typeface="DM Sans"/>
                <a:sym typeface="DM Sans"/>
              </a:rPr>
              <a:t>Om du har tränat golf innan i någon av våra grupper, </a:t>
            </a:r>
            <a:r>
              <a:rPr lang="sv-SE" sz="1600" u="none" strike="noStrike" noProof="0" dirty="0">
                <a:solidFill>
                  <a:srgbClr val="3B3B3B"/>
                </a:solidFill>
                <a:latin typeface="DM Sans"/>
                <a:ea typeface="DM Sans"/>
                <a:cs typeface="DM Sans"/>
                <a:sym typeface="DM Sans"/>
              </a:rPr>
              <a:t>eller om du börjar spela golf vid en äldre ålder, går du vidare till Breddgolf. Här får du en mer fördjupande träning och ett större fokus på utveckling och resultat, anpassat efter din ålder och kunskapsnivå.</a:t>
            </a:r>
          </a:p>
        </p:txBody>
      </p:sp>
      <p:sp>
        <p:nvSpPr>
          <p:cNvPr id="14" name="TextBox 14"/>
          <p:cNvSpPr txBox="1"/>
          <p:nvPr/>
        </p:nvSpPr>
        <p:spPr>
          <a:xfrm>
            <a:off x="10734156" y="4649033"/>
            <a:ext cx="3280030" cy="365760"/>
          </a:xfrm>
          <a:prstGeom prst="rect">
            <a:avLst/>
          </a:prstGeom>
        </p:spPr>
        <p:txBody>
          <a:bodyPr lIns="0" tIns="0" rIns="0" bIns="0" rtlCol="0" anchor="t">
            <a:spAutoFit/>
          </a:bodyPr>
          <a:lstStyle/>
          <a:p>
            <a:pPr marL="0" lvl="0" indent="0" algn="ctr">
              <a:lnSpc>
                <a:spcPts val="2940"/>
              </a:lnSpc>
              <a:spcBef>
                <a:spcPct val="0"/>
              </a:spcBef>
            </a:pPr>
            <a:r>
              <a:rPr lang="sv-SE" sz="2100" b="1" u="none" strike="noStrike" spc="105" noProof="0" dirty="0">
                <a:solidFill>
                  <a:srgbClr val="3B3B3B"/>
                </a:solidFill>
                <a:latin typeface="DM Sans Bold"/>
                <a:ea typeface="DM Sans Bold"/>
                <a:cs typeface="DM Sans Bold"/>
                <a:sym typeface="DM Sans Bold"/>
              </a:rPr>
              <a:t>Bredd +</a:t>
            </a:r>
          </a:p>
        </p:txBody>
      </p:sp>
      <p:sp>
        <p:nvSpPr>
          <p:cNvPr id="15" name="TextBox 15"/>
          <p:cNvSpPr txBox="1"/>
          <p:nvPr/>
        </p:nvSpPr>
        <p:spPr>
          <a:xfrm>
            <a:off x="10800808" y="5422111"/>
            <a:ext cx="3000588" cy="2344488"/>
          </a:xfrm>
          <a:prstGeom prst="rect">
            <a:avLst/>
          </a:prstGeom>
        </p:spPr>
        <p:txBody>
          <a:bodyPr wrap="square" lIns="0" tIns="0" rIns="0" bIns="0" rtlCol="0" anchor="t">
            <a:spAutoFit/>
          </a:bodyPr>
          <a:lstStyle/>
          <a:p>
            <a:pPr marL="0" lvl="0" indent="0" algn="ctr">
              <a:lnSpc>
                <a:spcPts val="3115"/>
              </a:lnSpc>
              <a:spcBef>
                <a:spcPct val="0"/>
              </a:spcBef>
            </a:pPr>
            <a:r>
              <a:rPr lang="sv-SE" sz="1600" u="none" strike="noStrike" noProof="0" dirty="0">
                <a:solidFill>
                  <a:srgbClr val="3B3B3B"/>
                </a:solidFill>
                <a:latin typeface="DM Sans"/>
                <a:ea typeface="DM Sans"/>
                <a:cs typeface="DM Sans"/>
                <a:sym typeface="DM Sans"/>
              </a:rPr>
              <a:t>För juniorer som känner att de vill lite satsa lite mer och vill utvecklas inom spel och tävling erbjuder vi Bredd plus+. Det är ett mellanting från Breddgolf och tävlingssatsande. </a:t>
            </a:r>
          </a:p>
        </p:txBody>
      </p:sp>
      <p:sp>
        <p:nvSpPr>
          <p:cNvPr id="16" name="TextBox 16"/>
          <p:cNvSpPr txBox="1"/>
          <p:nvPr/>
        </p:nvSpPr>
        <p:spPr>
          <a:xfrm>
            <a:off x="14043756" y="4543880"/>
            <a:ext cx="3379517" cy="727763"/>
          </a:xfrm>
          <a:prstGeom prst="rect">
            <a:avLst/>
          </a:prstGeom>
        </p:spPr>
        <p:txBody>
          <a:bodyPr wrap="square" lIns="0" tIns="0" rIns="0" bIns="0" rtlCol="0" anchor="t">
            <a:spAutoFit/>
          </a:bodyPr>
          <a:lstStyle/>
          <a:p>
            <a:pPr marL="0" lvl="0" indent="0" algn="ctr">
              <a:lnSpc>
                <a:spcPts val="2940"/>
              </a:lnSpc>
              <a:spcBef>
                <a:spcPct val="0"/>
              </a:spcBef>
            </a:pPr>
            <a:r>
              <a:rPr lang="sv-SE" sz="2100" b="1" spc="105" noProof="0" dirty="0">
                <a:solidFill>
                  <a:srgbClr val="3B3B3B"/>
                </a:solidFill>
                <a:latin typeface="DM Sans Bold"/>
                <a:ea typeface="DM Sans Bold"/>
                <a:cs typeface="DM Sans Bold"/>
                <a:sym typeface="DM Sans Bold"/>
              </a:rPr>
              <a:t>Tävlingssatsande juniorer</a:t>
            </a:r>
          </a:p>
        </p:txBody>
      </p:sp>
      <p:sp>
        <p:nvSpPr>
          <p:cNvPr id="17" name="TextBox 17"/>
          <p:cNvSpPr txBox="1"/>
          <p:nvPr/>
        </p:nvSpPr>
        <p:spPr>
          <a:xfrm>
            <a:off x="2482893" y="9160121"/>
            <a:ext cx="13517013" cy="481330"/>
          </a:xfrm>
          <a:prstGeom prst="rect">
            <a:avLst/>
          </a:prstGeom>
        </p:spPr>
        <p:txBody>
          <a:bodyPr wrap="square" lIns="0" tIns="0" rIns="0" bIns="0" rtlCol="0" anchor="t">
            <a:spAutoFit/>
          </a:bodyPr>
          <a:lstStyle/>
          <a:p>
            <a:pPr algn="ctr">
              <a:lnSpc>
                <a:spcPts val="3919"/>
              </a:lnSpc>
              <a:spcBef>
                <a:spcPct val="0"/>
              </a:spcBef>
            </a:pPr>
            <a:r>
              <a:rPr lang="sv-SE" sz="2799" i="1" noProof="0" dirty="0">
                <a:solidFill>
                  <a:srgbClr val="3B3B3B"/>
                </a:solidFill>
                <a:latin typeface="DM Sans Italics"/>
                <a:ea typeface="DM Sans Italics"/>
                <a:cs typeface="DM Sans Italics"/>
                <a:sym typeface="DM Sans Italics"/>
              </a:rPr>
              <a:t>Här finns plats för alla – från lekfull nybörjare till framtida tävlingsspelare!</a:t>
            </a:r>
          </a:p>
        </p:txBody>
      </p:sp>
      <p:sp>
        <p:nvSpPr>
          <p:cNvPr id="18" name="AutoShape 18"/>
          <p:cNvSpPr/>
          <p:nvPr/>
        </p:nvSpPr>
        <p:spPr>
          <a:xfrm flipV="1">
            <a:off x="4111025" y="5606683"/>
            <a:ext cx="17653" cy="2557454"/>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19" name="AutoShape 19"/>
          <p:cNvSpPr/>
          <p:nvPr/>
        </p:nvSpPr>
        <p:spPr>
          <a:xfrm flipH="1" flipV="1">
            <a:off x="10693130" y="5606680"/>
            <a:ext cx="41025" cy="2557457"/>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20" name="AutoShape 20"/>
          <p:cNvSpPr/>
          <p:nvPr/>
        </p:nvSpPr>
        <p:spPr>
          <a:xfrm flipH="1" flipV="1">
            <a:off x="13963984" y="5606682"/>
            <a:ext cx="7833" cy="2587091"/>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21" name="AutoShape 18">
            <a:extLst>
              <a:ext uri="{FF2B5EF4-FFF2-40B4-BE49-F238E27FC236}">
                <a16:creationId xmlns:a16="http://schemas.microsoft.com/office/drawing/2014/main" id="{673FA97C-6549-4C44-1EEB-7153FB4F1E42}"/>
              </a:ext>
            </a:extLst>
          </p:cNvPr>
          <p:cNvSpPr/>
          <p:nvPr/>
        </p:nvSpPr>
        <p:spPr>
          <a:xfrm flipH="1" flipV="1">
            <a:off x="7385771" y="5606683"/>
            <a:ext cx="16959" cy="2587096"/>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22" name="TextBox 10">
            <a:extLst>
              <a:ext uri="{FF2B5EF4-FFF2-40B4-BE49-F238E27FC236}">
                <a16:creationId xmlns:a16="http://schemas.microsoft.com/office/drawing/2014/main" id="{749A9524-D9F6-02F5-2C7D-DEFEC6D98100}"/>
              </a:ext>
            </a:extLst>
          </p:cNvPr>
          <p:cNvSpPr txBox="1"/>
          <p:nvPr/>
        </p:nvSpPr>
        <p:spPr>
          <a:xfrm>
            <a:off x="3970826" y="4579412"/>
            <a:ext cx="3280030" cy="365760"/>
          </a:xfrm>
          <a:prstGeom prst="rect">
            <a:avLst/>
          </a:prstGeom>
        </p:spPr>
        <p:txBody>
          <a:bodyPr lIns="0" tIns="0" rIns="0" bIns="0" rtlCol="0" anchor="t">
            <a:spAutoFit/>
          </a:bodyPr>
          <a:lstStyle/>
          <a:p>
            <a:pPr marL="0" lvl="0" indent="0" algn="ctr">
              <a:lnSpc>
                <a:spcPts val="2940"/>
              </a:lnSpc>
              <a:spcBef>
                <a:spcPct val="0"/>
              </a:spcBef>
            </a:pPr>
            <a:r>
              <a:rPr lang="sv-SE" sz="2100" b="1" u="none" strike="noStrike" spc="105" noProof="0" dirty="0">
                <a:solidFill>
                  <a:srgbClr val="3B3B3B"/>
                </a:solidFill>
                <a:latin typeface="DM Sans Bold"/>
                <a:ea typeface="DM Sans Bold"/>
                <a:cs typeface="DM Sans Bold"/>
                <a:sym typeface="DM Sans Bold"/>
              </a:rPr>
              <a:t>Golfgrund</a:t>
            </a:r>
          </a:p>
        </p:txBody>
      </p:sp>
      <p:sp>
        <p:nvSpPr>
          <p:cNvPr id="23" name="TextBox 15">
            <a:extLst>
              <a:ext uri="{FF2B5EF4-FFF2-40B4-BE49-F238E27FC236}">
                <a16:creationId xmlns:a16="http://schemas.microsoft.com/office/drawing/2014/main" id="{F5D92B43-F7EE-D972-C947-C670F8DCFE98}"/>
              </a:ext>
            </a:extLst>
          </p:cNvPr>
          <p:cNvSpPr txBox="1"/>
          <p:nvPr/>
        </p:nvSpPr>
        <p:spPr>
          <a:xfrm>
            <a:off x="4231586" y="5265327"/>
            <a:ext cx="3042753" cy="3537122"/>
          </a:xfrm>
          <a:prstGeom prst="rect">
            <a:avLst/>
          </a:prstGeom>
        </p:spPr>
        <p:txBody>
          <a:bodyPr wrap="square" lIns="0" tIns="0" rIns="0" bIns="0" rtlCol="0" anchor="t">
            <a:spAutoFit/>
          </a:bodyPr>
          <a:lstStyle>
            <a:defPPr>
              <a:defRPr lang="en-US"/>
            </a:defPPr>
            <a:lvl1pPr lvl="0" indent="0" algn="ctr">
              <a:lnSpc>
                <a:spcPts val="3115"/>
              </a:lnSpc>
              <a:spcBef>
                <a:spcPct val="0"/>
              </a:spcBef>
              <a:defRPr sz="1600" u="none" strike="noStrike">
                <a:solidFill>
                  <a:srgbClr val="3B3B3B"/>
                </a:solidFill>
                <a:latin typeface="DM Sans"/>
                <a:ea typeface="DM Sans"/>
                <a:cs typeface="DM Sans"/>
              </a:defRPr>
            </a:lvl1pPr>
          </a:lstStyle>
          <a:p>
            <a:r>
              <a:rPr lang="sv-SE" noProof="0" dirty="0"/>
              <a:t>Denna kurs är för juniorer upp till 13år som vill börja spela golf eller spelar golf. Du kanske har provat någon gång eller inte men tycker det känns kul att börja. Du får lära dig grunderna i själva spelet (grepp, sving, långa slag, korta slag, puttning, vett &amp; etikett, regler m.m.).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p:cNvGrpSpPr/>
          <p:nvPr/>
        </p:nvGrpSpPr>
        <p:grpSpPr>
          <a:xfrm>
            <a:off x="1028700" y="893541"/>
            <a:ext cx="16230600" cy="8229600"/>
            <a:chOff x="0" y="0"/>
            <a:chExt cx="13345750" cy="6766859"/>
          </a:xfrm>
        </p:grpSpPr>
        <p:sp>
          <p:nvSpPr>
            <p:cNvPr id="4" name="Freeform 4"/>
            <p:cNvSpPr/>
            <p:nvPr/>
          </p:nvSpPr>
          <p:spPr>
            <a:xfrm>
              <a:off x="0" y="0"/>
              <a:ext cx="13345750" cy="6766859"/>
            </a:xfrm>
            <a:custGeom>
              <a:avLst/>
              <a:gdLst/>
              <a:ahLst/>
              <a:cxnLst/>
              <a:rect l="l" t="t" r="r" b="b"/>
              <a:pathLst>
                <a:path w="13345750" h="6766859">
                  <a:moveTo>
                    <a:pt x="0" y="0"/>
                  </a:moveTo>
                  <a:lnTo>
                    <a:pt x="13345750" y="0"/>
                  </a:lnTo>
                  <a:lnTo>
                    <a:pt x="13345750" y="6766859"/>
                  </a:lnTo>
                  <a:lnTo>
                    <a:pt x="0" y="6766859"/>
                  </a:lnTo>
                  <a:close/>
                </a:path>
              </a:pathLst>
            </a:custGeom>
            <a:solidFill>
              <a:srgbClr val="FFFFFF"/>
            </a:solidFill>
          </p:spPr>
          <p:txBody>
            <a:bodyPr/>
            <a:lstStyle/>
            <a:p>
              <a:endParaRPr lang="sv-SE" noProof="0" dirty="0"/>
            </a:p>
          </p:txBody>
        </p:sp>
      </p:grpSp>
      <p:sp>
        <p:nvSpPr>
          <p:cNvPr id="5" name="AutoShape 5"/>
          <p:cNvSpPr/>
          <p:nvPr/>
        </p:nvSpPr>
        <p:spPr>
          <a:xfrm>
            <a:off x="1297706" y="2987042"/>
            <a:ext cx="10718126" cy="0"/>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6" name="TextBox 6"/>
          <p:cNvSpPr txBox="1"/>
          <p:nvPr/>
        </p:nvSpPr>
        <p:spPr>
          <a:xfrm>
            <a:off x="1519141" y="1317534"/>
            <a:ext cx="9454971" cy="1783847"/>
          </a:xfrm>
          <a:prstGeom prst="rect">
            <a:avLst/>
          </a:prstGeom>
        </p:spPr>
        <p:txBody>
          <a:bodyPr lIns="0" tIns="0" rIns="0" bIns="0" rtlCol="0" anchor="t">
            <a:spAutoFit/>
          </a:bodyPr>
          <a:lstStyle/>
          <a:p>
            <a:pPr algn="l">
              <a:lnSpc>
                <a:spcPts val="6789"/>
              </a:lnSpc>
            </a:pPr>
            <a:r>
              <a:rPr lang="sv-SE" sz="7300" noProof="0" dirty="0">
                <a:solidFill>
                  <a:srgbClr val="3B3B3B"/>
                </a:solidFill>
                <a:latin typeface="Dream Avenue"/>
                <a:ea typeface="Dream Avenue"/>
                <a:cs typeface="Dream Avenue"/>
                <a:sym typeface="Dream Avenue"/>
              </a:rPr>
              <a:t>Värdestolpar för träningsverksamheten</a:t>
            </a:r>
          </a:p>
        </p:txBody>
      </p:sp>
      <p:sp>
        <p:nvSpPr>
          <p:cNvPr id="7" name="TextBox 7"/>
          <p:cNvSpPr txBox="1"/>
          <p:nvPr/>
        </p:nvSpPr>
        <p:spPr>
          <a:xfrm>
            <a:off x="1555649" y="3325180"/>
            <a:ext cx="4156395" cy="2577592"/>
          </a:xfrm>
          <a:prstGeom prst="rect">
            <a:avLst/>
          </a:prstGeom>
        </p:spPr>
        <p:txBody>
          <a:bodyPr lIns="0" tIns="0" rIns="0" bIns="0" rtlCol="0" anchor="t">
            <a:spAutoFit/>
          </a:bodyPr>
          <a:lstStyle/>
          <a:p>
            <a:pPr algn="l">
              <a:lnSpc>
                <a:spcPts val="2623"/>
              </a:lnSpc>
            </a:pPr>
            <a:r>
              <a:rPr lang="sv-SE" sz="1599" b="1" noProof="0" dirty="0">
                <a:solidFill>
                  <a:srgbClr val="3B3B3B"/>
                </a:solidFill>
                <a:latin typeface="DM Sans Bold"/>
                <a:ea typeface="DM Sans Bold"/>
                <a:cs typeface="DM Sans Bold"/>
                <a:sym typeface="DM Sans Bold"/>
              </a:rPr>
              <a:t>Respektera varandra</a:t>
            </a:r>
          </a:p>
          <a:p>
            <a:pPr marL="345439" lvl="1" indent="-172720" algn="l">
              <a:lnSpc>
                <a:spcPts val="2623"/>
              </a:lnSpc>
              <a:buFont typeface="Arial"/>
              <a:buChar char="•"/>
            </a:pPr>
            <a:r>
              <a:rPr lang="sv-SE" sz="1599" noProof="0" dirty="0">
                <a:solidFill>
                  <a:srgbClr val="3B3B3B"/>
                </a:solidFill>
                <a:latin typeface="DM Sans"/>
                <a:ea typeface="DM Sans"/>
                <a:cs typeface="DM Sans"/>
                <a:sym typeface="DM Sans"/>
              </a:rPr>
              <a:t>Alla är vi olika och vi respekterar det</a:t>
            </a:r>
          </a:p>
          <a:p>
            <a:pPr marL="345439" lvl="1" indent="-172720" algn="l">
              <a:lnSpc>
                <a:spcPts val="2623"/>
              </a:lnSpc>
              <a:buFont typeface="Arial"/>
              <a:buChar char="•"/>
            </a:pPr>
            <a:r>
              <a:rPr lang="sv-SE" sz="1599" noProof="0" dirty="0">
                <a:solidFill>
                  <a:srgbClr val="3B3B3B"/>
                </a:solidFill>
                <a:latin typeface="DM Sans"/>
                <a:ea typeface="DM Sans"/>
                <a:cs typeface="DM Sans"/>
                <a:sym typeface="DM Sans"/>
              </a:rPr>
              <a:t>Stör inte</a:t>
            </a:r>
          </a:p>
          <a:p>
            <a:pPr marL="345439" lvl="1" indent="-172720" algn="l">
              <a:lnSpc>
                <a:spcPts val="2623"/>
              </a:lnSpc>
              <a:buFont typeface="Arial"/>
              <a:buChar char="•"/>
            </a:pPr>
            <a:r>
              <a:rPr lang="sv-SE" sz="1599" noProof="0" dirty="0">
                <a:solidFill>
                  <a:srgbClr val="3B3B3B"/>
                </a:solidFill>
                <a:latin typeface="DM Sans"/>
                <a:ea typeface="DM Sans"/>
                <a:cs typeface="DM Sans"/>
                <a:sym typeface="DM Sans"/>
              </a:rPr>
              <a:t>Var hjälpsam</a:t>
            </a:r>
          </a:p>
          <a:p>
            <a:pPr marL="345439" lvl="1" indent="-172720" algn="l">
              <a:lnSpc>
                <a:spcPts val="2623"/>
              </a:lnSpc>
              <a:buFont typeface="Arial"/>
              <a:buChar char="•"/>
            </a:pPr>
            <a:r>
              <a:rPr lang="sv-SE" sz="1599" noProof="0" dirty="0">
                <a:solidFill>
                  <a:srgbClr val="3B3B3B"/>
                </a:solidFill>
                <a:latin typeface="DM Sans"/>
                <a:ea typeface="DM Sans"/>
                <a:cs typeface="DM Sans"/>
                <a:sym typeface="DM Sans"/>
              </a:rPr>
              <a:t>Acceptera styrkorna och svagheterna</a:t>
            </a:r>
          </a:p>
          <a:p>
            <a:pPr marL="345439" lvl="1" indent="-172720" algn="l">
              <a:lnSpc>
                <a:spcPts val="2623"/>
              </a:lnSpc>
              <a:buFont typeface="Arial"/>
              <a:buChar char="•"/>
            </a:pPr>
            <a:r>
              <a:rPr lang="sv-SE" sz="1599" noProof="0" dirty="0">
                <a:solidFill>
                  <a:srgbClr val="3B3B3B"/>
                </a:solidFill>
                <a:latin typeface="DM Sans"/>
                <a:ea typeface="DM Sans"/>
                <a:cs typeface="DM Sans"/>
                <a:sym typeface="DM Sans"/>
              </a:rPr>
              <a:t>Respektera känslor</a:t>
            </a:r>
          </a:p>
          <a:p>
            <a:pPr marL="345439" lvl="1" indent="-172720" algn="l">
              <a:lnSpc>
                <a:spcPts val="2623"/>
              </a:lnSpc>
              <a:buFont typeface="Arial"/>
              <a:buChar char="•"/>
            </a:pPr>
            <a:r>
              <a:rPr lang="sv-SE" sz="1599" noProof="0" dirty="0">
                <a:solidFill>
                  <a:srgbClr val="3B3B3B"/>
                </a:solidFill>
                <a:latin typeface="DM Sans"/>
                <a:ea typeface="DM Sans"/>
                <a:cs typeface="DM Sans"/>
                <a:sym typeface="DM Sans"/>
              </a:rPr>
              <a:t>Se saker ur den andras synvinkel</a:t>
            </a:r>
          </a:p>
          <a:p>
            <a:pPr algn="l">
              <a:lnSpc>
                <a:spcPts val="2623"/>
              </a:lnSpc>
            </a:pPr>
            <a:endParaRPr lang="sv-SE" sz="1599" noProof="0" dirty="0">
              <a:solidFill>
                <a:srgbClr val="3B3B3B"/>
              </a:solidFill>
              <a:latin typeface="DM Sans"/>
              <a:ea typeface="DM Sans"/>
              <a:cs typeface="DM Sans"/>
              <a:sym typeface="DM Sans"/>
            </a:endParaRPr>
          </a:p>
        </p:txBody>
      </p:sp>
      <p:sp>
        <p:nvSpPr>
          <p:cNvPr id="8" name="TextBox 8"/>
          <p:cNvSpPr txBox="1"/>
          <p:nvPr/>
        </p:nvSpPr>
        <p:spPr>
          <a:xfrm>
            <a:off x="6210389" y="3325180"/>
            <a:ext cx="4622828" cy="3549143"/>
          </a:xfrm>
          <a:prstGeom prst="rect">
            <a:avLst/>
          </a:prstGeom>
        </p:spPr>
        <p:txBody>
          <a:bodyPr lIns="0" tIns="0" rIns="0" bIns="0" rtlCol="0" anchor="t">
            <a:spAutoFit/>
          </a:bodyPr>
          <a:lstStyle/>
          <a:p>
            <a:pPr algn="l">
              <a:lnSpc>
                <a:spcPts val="2623"/>
              </a:lnSpc>
            </a:pPr>
            <a:r>
              <a:rPr lang="sv-SE" sz="1599" b="1" noProof="0" dirty="0">
                <a:solidFill>
                  <a:srgbClr val="3B3B3B"/>
                </a:solidFill>
                <a:latin typeface="DM Sans Bold"/>
                <a:ea typeface="DM Sans Bold"/>
                <a:cs typeface="DM Sans Bold"/>
                <a:sym typeface="DM Sans Bold"/>
              </a:rPr>
              <a:t>Agera för att skapa en trygg omgivning</a:t>
            </a:r>
          </a:p>
          <a:p>
            <a:pPr marL="345436" lvl="1" indent="-172718" algn="l">
              <a:lnSpc>
                <a:spcPts val="2623"/>
              </a:lnSpc>
              <a:buFont typeface="Arial"/>
              <a:buChar char="•"/>
            </a:pPr>
            <a:r>
              <a:rPr lang="sv-SE" sz="1599" noProof="0" dirty="0">
                <a:solidFill>
                  <a:srgbClr val="3B3B3B"/>
                </a:solidFill>
                <a:latin typeface="DM Sans"/>
                <a:ea typeface="DM Sans"/>
                <a:cs typeface="DM Sans"/>
                <a:sym typeface="DM Sans"/>
              </a:rPr>
              <a:t>Var inte rädd för att “misslyckas” </a:t>
            </a:r>
          </a:p>
          <a:p>
            <a:pPr marL="345436" lvl="1" indent="-172718" algn="l">
              <a:lnSpc>
                <a:spcPts val="2623"/>
              </a:lnSpc>
              <a:buFont typeface="Arial"/>
              <a:buChar char="•"/>
            </a:pPr>
            <a:r>
              <a:rPr lang="sv-SE" sz="1599" noProof="0" dirty="0">
                <a:solidFill>
                  <a:srgbClr val="3B3B3B"/>
                </a:solidFill>
                <a:latin typeface="DM Sans"/>
                <a:ea typeface="DM Sans"/>
                <a:cs typeface="DM Sans"/>
                <a:sym typeface="DM Sans"/>
              </a:rPr>
              <a:t>Tala till, inte om personen</a:t>
            </a:r>
          </a:p>
          <a:p>
            <a:pPr marL="345436" lvl="1" indent="-172718" algn="l">
              <a:lnSpc>
                <a:spcPts val="2623"/>
              </a:lnSpc>
              <a:buFont typeface="Arial"/>
              <a:buChar char="•"/>
            </a:pPr>
            <a:r>
              <a:rPr lang="sv-SE" sz="1599" noProof="0" dirty="0">
                <a:solidFill>
                  <a:srgbClr val="3B3B3B"/>
                </a:solidFill>
                <a:latin typeface="DM Sans"/>
                <a:ea typeface="DM Sans"/>
                <a:cs typeface="DM Sans"/>
                <a:sym typeface="DM Sans"/>
              </a:rPr>
              <a:t>Följ dina långsiktiga mål</a:t>
            </a:r>
          </a:p>
          <a:p>
            <a:pPr marL="345436" lvl="1" indent="-172718" algn="l">
              <a:lnSpc>
                <a:spcPts val="2623"/>
              </a:lnSpc>
              <a:buFont typeface="Arial"/>
              <a:buChar char="•"/>
            </a:pPr>
            <a:r>
              <a:rPr lang="sv-SE" sz="1599" noProof="0" dirty="0">
                <a:solidFill>
                  <a:srgbClr val="3B3B3B"/>
                </a:solidFill>
                <a:latin typeface="DM Sans"/>
                <a:ea typeface="DM Sans"/>
                <a:cs typeface="DM Sans"/>
                <a:sym typeface="DM Sans"/>
              </a:rPr>
              <a:t>Lyssna på varandra, alla har rätt till en åsikt </a:t>
            </a:r>
          </a:p>
          <a:p>
            <a:pPr marL="345436" lvl="1" indent="-172718" algn="l">
              <a:lnSpc>
                <a:spcPts val="2623"/>
              </a:lnSpc>
              <a:buFont typeface="Arial"/>
              <a:buChar char="•"/>
            </a:pPr>
            <a:r>
              <a:rPr lang="sv-SE" sz="1599" noProof="0" dirty="0">
                <a:solidFill>
                  <a:srgbClr val="3B3B3B"/>
                </a:solidFill>
                <a:latin typeface="DM Sans"/>
                <a:ea typeface="DM Sans"/>
                <a:cs typeface="DM Sans"/>
                <a:sym typeface="DM Sans"/>
              </a:rPr>
              <a:t>Prova saker du inte bemästrar</a:t>
            </a:r>
          </a:p>
          <a:p>
            <a:pPr marL="345436" lvl="1" indent="-172718" algn="l">
              <a:lnSpc>
                <a:spcPts val="2623"/>
              </a:lnSpc>
              <a:buFont typeface="Arial"/>
              <a:buChar char="•"/>
            </a:pPr>
            <a:r>
              <a:rPr lang="sv-SE" sz="1599" noProof="0" dirty="0">
                <a:solidFill>
                  <a:srgbClr val="3B3B3B"/>
                </a:solidFill>
                <a:latin typeface="DM Sans"/>
                <a:ea typeface="DM Sans"/>
                <a:cs typeface="DM Sans"/>
                <a:sym typeface="DM Sans"/>
              </a:rPr>
              <a:t>Möt dina rädslor</a:t>
            </a:r>
          </a:p>
          <a:p>
            <a:pPr marL="345436" lvl="1" indent="-172718" algn="l">
              <a:lnSpc>
                <a:spcPts val="2623"/>
              </a:lnSpc>
              <a:buFont typeface="Arial"/>
              <a:buChar char="•"/>
            </a:pPr>
            <a:r>
              <a:rPr lang="sv-SE" sz="1599" noProof="0" dirty="0">
                <a:solidFill>
                  <a:srgbClr val="3B3B3B"/>
                </a:solidFill>
                <a:latin typeface="DM Sans"/>
                <a:ea typeface="DM Sans"/>
                <a:cs typeface="DM Sans"/>
                <a:sym typeface="DM Sans"/>
              </a:rPr>
              <a:t>Prata inför gruppen</a:t>
            </a:r>
          </a:p>
          <a:p>
            <a:pPr marL="345436" lvl="1" indent="-172718" algn="l">
              <a:lnSpc>
                <a:spcPts val="2623"/>
              </a:lnSpc>
              <a:buFont typeface="Arial"/>
              <a:buChar char="•"/>
            </a:pPr>
            <a:r>
              <a:rPr lang="sv-SE" sz="1599" noProof="0" dirty="0">
                <a:solidFill>
                  <a:srgbClr val="3B3B3B"/>
                </a:solidFill>
                <a:latin typeface="DM Sans"/>
                <a:ea typeface="DM Sans"/>
                <a:cs typeface="DM Sans"/>
                <a:sym typeface="DM Sans"/>
              </a:rPr>
              <a:t>Fråga om du behöver hjälp </a:t>
            </a:r>
          </a:p>
          <a:p>
            <a:pPr marL="345436" lvl="1" indent="-172718" algn="l">
              <a:lnSpc>
                <a:spcPts val="2623"/>
              </a:lnSpc>
              <a:buFont typeface="Arial"/>
              <a:buChar char="•"/>
            </a:pPr>
            <a:r>
              <a:rPr lang="sv-SE" sz="1599" noProof="0" dirty="0">
                <a:solidFill>
                  <a:srgbClr val="3B3B3B"/>
                </a:solidFill>
                <a:latin typeface="DM Sans"/>
                <a:ea typeface="DM Sans"/>
                <a:cs typeface="DM Sans"/>
                <a:sym typeface="DM Sans"/>
              </a:rPr>
              <a:t>Ta dig tid om du blir tillfrågad att hjälpa till </a:t>
            </a:r>
          </a:p>
          <a:p>
            <a:pPr marL="345436" lvl="1" indent="-172718" algn="l">
              <a:lnSpc>
                <a:spcPts val="2623"/>
              </a:lnSpc>
              <a:buFont typeface="Arial"/>
              <a:buChar char="•"/>
            </a:pPr>
            <a:r>
              <a:rPr lang="sv-SE" sz="1599" noProof="0" dirty="0">
                <a:solidFill>
                  <a:srgbClr val="3B3B3B"/>
                </a:solidFill>
                <a:latin typeface="DM Sans"/>
                <a:ea typeface="DM Sans"/>
                <a:cs typeface="DM Sans"/>
                <a:sym typeface="DM Sans"/>
              </a:rPr>
              <a:t>Lär känna varandra</a:t>
            </a:r>
          </a:p>
        </p:txBody>
      </p:sp>
      <p:sp>
        <p:nvSpPr>
          <p:cNvPr id="9" name="TextBox 9"/>
          <p:cNvSpPr txBox="1"/>
          <p:nvPr/>
        </p:nvSpPr>
        <p:spPr>
          <a:xfrm>
            <a:off x="12959058" y="6653595"/>
            <a:ext cx="3722309" cy="2253743"/>
          </a:xfrm>
          <a:prstGeom prst="rect">
            <a:avLst/>
          </a:prstGeom>
        </p:spPr>
        <p:txBody>
          <a:bodyPr lIns="0" tIns="0" rIns="0" bIns="0" rtlCol="0" anchor="t">
            <a:spAutoFit/>
          </a:bodyPr>
          <a:lstStyle/>
          <a:p>
            <a:pPr algn="l">
              <a:lnSpc>
                <a:spcPts val="2623"/>
              </a:lnSpc>
              <a:spcBef>
                <a:spcPct val="0"/>
              </a:spcBef>
            </a:pPr>
            <a:r>
              <a:rPr lang="sv-SE" sz="1599" b="1" u="none" strike="noStrike" noProof="0" dirty="0">
                <a:solidFill>
                  <a:srgbClr val="3B3B3B"/>
                </a:solidFill>
                <a:latin typeface="DM Sans Bold"/>
                <a:ea typeface="DM Sans Bold"/>
                <a:cs typeface="DM Sans Bold"/>
                <a:sym typeface="DM Sans Bold"/>
              </a:rPr>
              <a:t>Tillsammans</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Säg hej till varandra</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Hjälp varandra</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Var ärlig</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Låt alla vara med</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Delta i aktiviteter</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Lär känna varandra på riktigt</a:t>
            </a:r>
          </a:p>
        </p:txBody>
      </p:sp>
      <p:sp>
        <p:nvSpPr>
          <p:cNvPr id="10" name="TextBox 10"/>
          <p:cNvSpPr txBox="1"/>
          <p:nvPr/>
        </p:nvSpPr>
        <p:spPr>
          <a:xfrm>
            <a:off x="6210389" y="7197029"/>
            <a:ext cx="6033603" cy="1606043"/>
          </a:xfrm>
          <a:prstGeom prst="rect">
            <a:avLst/>
          </a:prstGeom>
        </p:spPr>
        <p:txBody>
          <a:bodyPr lIns="0" tIns="0" rIns="0" bIns="0" rtlCol="0" anchor="t">
            <a:spAutoFit/>
          </a:bodyPr>
          <a:lstStyle/>
          <a:p>
            <a:pPr algn="l">
              <a:lnSpc>
                <a:spcPts val="2623"/>
              </a:lnSpc>
              <a:spcBef>
                <a:spcPct val="0"/>
              </a:spcBef>
            </a:pPr>
            <a:r>
              <a:rPr lang="sv-SE" sz="1599" b="1" u="none" strike="noStrike" noProof="0" dirty="0">
                <a:solidFill>
                  <a:srgbClr val="3B3B3B"/>
                </a:solidFill>
                <a:latin typeface="DM Sans Bold"/>
                <a:ea typeface="DM Sans Bold"/>
                <a:cs typeface="DM Sans Bold"/>
                <a:sym typeface="DM Sans Bold"/>
              </a:rPr>
              <a:t>Stötta varandra</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Alla uppskattar snälla kommentarer, i medgång och motgång</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Försök att ha roligt med någon istället för åt någon</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Acceptera att resultat kan variera </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Stötta varandra att utmana sig själva</a:t>
            </a:r>
          </a:p>
        </p:txBody>
      </p:sp>
      <p:sp>
        <p:nvSpPr>
          <p:cNvPr id="11" name="TextBox 11"/>
          <p:cNvSpPr txBox="1"/>
          <p:nvPr/>
        </p:nvSpPr>
        <p:spPr>
          <a:xfrm>
            <a:off x="11328517" y="3325179"/>
            <a:ext cx="5658162" cy="2577593"/>
          </a:xfrm>
          <a:prstGeom prst="rect">
            <a:avLst/>
          </a:prstGeom>
        </p:spPr>
        <p:txBody>
          <a:bodyPr lIns="0" tIns="0" rIns="0" bIns="0" rtlCol="0" anchor="t">
            <a:spAutoFit/>
          </a:bodyPr>
          <a:lstStyle/>
          <a:p>
            <a:pPr algn="l">
              <a:lnSpc>
                <a:spcPts val="2623"/>
              </a:lnSpc>
              <a:spcBef>
                <a:spcPct val="0"/>
              </a:spcBef>
            </a:pPr>
            <a:r>
              <a:rPr lang="sv-SE" sz="1599" b="1" u="none" strike="noStrike" noProof="0" dirty="0">
                <a:solidFill>
                  <a:srgbClr val="3B3B3B"/>
                </a:solidFill>
                <a:latin typeface="DM Sans Bold"/>
                <a:ea typeface="DM Sans Bold"/>
                <a:cs typeface="DM Sans Bold"/>
                <a:sym typeface="DM Sans Bold"/>
              </a:rPr>
              <a:t>Uppskatta varandras framgång</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Var glad för andras framgång</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Säg grattis till framgång</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Var tacksam om någon säger grattis till dig </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Uppskatta när någon slår personliga rekord</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Försökatt se jobbet bakom resultatet och inte bara se resultatet</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Erbjud dig att gå som caddie, eller att visa dig på banan. </a:t>
            </a:r>
          </a:p>
        </p:txBody>
      </p:sp>
      <p:sp>
        <p:nvSpPr>
          <p:cNvPr id="12" name="TextBox 12"/>
          <p:cNvSpPr txBox="1"/>
          <p:nvPr/>
        </p:nvSpPr>
        <p:spPr>
          <a:xfrm>
            <a:off x="1519141" y="5901629"/>
            <a:ext cx="4591907" cy="2901443"/>
          </a:xfrm>
          <a:prstGeom prst="rect">
            <a:avLst/>
          </a:prstGeom>
        </p:spPr>
        <p:txBody>
          <a:bodyPr lIns="0" tIns="0" rIns="0" bIns="0" rtlCol="0" anchor="t">
            <a:spAutoFit/>
          </a:bodyPr>
          <a:lstStyle/>
          <a:p>
            <a:pPr algn="l">
              <a:lnSpc>
                <a:spcPts val="2623"/>
              </a:lnSpc>
              <a:spcBef>
                <a:spcPct val="0"/>
              </a:spcBef>
            </a:pPr>
            <a:r>
              <a:rPr lang="sv-SE" sz="1599" b="1" u="none" strike="noStrike" noProof="0" dirty="0">
                <a:solidFill>
                  <a:srgbClr val="3B3B3B"/>
                </a:solidFill>
                <a:latin typeface="DM Sans Bold"/>
                <a:ea typeface="DM Sans Bold"/>
                <a:cs typeface="DM Sans Bold"/>
                <a:sym typeface="DM Sans Bold"/>
              </a:rPr>
              <a:t>Var en förebild</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Att ha en förebild hjälper dig att bli bättre, att vara en förebild hjälper andra att bli bättre. </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Gör saker för någon annan</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Acceptera och försök att förstå alla andra</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Se alla och säg hej</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Fokusera på träningarna</a:t>
            </a:r>
          </a:p>
          <a:p>
            <a:pPr marL="345436" lvl="1" indent="-172718" algn="l">
              <a:lnSpc>
                <a:spcPts val="2623"/>
              </a:lnSpc>
              <a:spcBef>
                <a:spcPct val="0"/>
              </a:spcBef>
              <a:buFont typeface="Arial"/>
              <a:buChar char="•"/>
            </a:pPr>
            <a:r>
              <a:rPr lang="sv-SE" sz="1599" u="none" strike="noStrike" noProof="0" dirty="0">
                <a:solidFill>
                  <a:srgbClr val="3B3B3B"/>
                </a:solidFill>
                <a:latin typeface="DM Sans"/>
                <a:ea typeface="DM Sans"/>
                <a:cs typeface="DM Sans"/>
                <a:sym typeface="DM Sans"/>
              </a:rPr>
              <a:t>Uppträd professionellt på golfbanan</a:t>
            </a:r>
          </a:p>
        </p:txBody>
      </p:sp>
      <p:sp>
        <p:nvSpPr>
          <p:cNvPr id="13" name="AutoShape 13"/>
          <p:cNvSpPr/>
          <p:nvPr/>
        </p:nvSpPr>
        <p:spPr>
          <a:xfrm>
            <a:off x="11151314" y="1028700"/>
            <a:ext cx="0" cy="3291840"/>
          </a:xfrm>
          <a:prstGeom prst="line">
            <a:avLst/>
          </a:prstGeom>
          <a:ln w="28575" cap="flat">
            <a:solidFill>
              <a:srgbClr val="FFFFFF"/>
            </a:solidFill>
            <a:prstDash val="solid"/>
            <a:headEnd type="none" w="sm" len="sm"/>
            <a:tailEnd type="none" w="sm" len="sm"/>
          </a:ln>
        </p:spPr>
        <p:txBody>
          <a:bodyPr/>
          <a:lstStyle/>
          <a:p>
            <a:endParaRPr lang="sv-SE"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0E95B-03B2-E397-060E-462AA8B8E9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EEB3195-A6B6-C134-61C0-CC3BE07F349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92" b="-16592"/>
            </a:stretch>
          </a:blipFill>
        </p:spPr>
        <p:txBody>
          <a:bodyPr/>
          <a:lstStyle/>
          <a:p>
            <a:endParaRPr lang="sv-SE" noProof="0" dirty="0"/>
          </a:p>
        </p:txBody>
      </p:sp>
      <p:grpSp>
        <p:nvGrpSpPr>
          <p:cNvPr id="3" name="Group 3">
            <a:extLst>
              <a:ext uri="{FF2B5EF4-FFF2-40B4-BE49-F238E27FC236}">
                <a16:creationId xmlns:a16="http://schemas.microsoft.com/office/drawing/2014/main" id="{3009686E-959F-B9CF-10D5-CBFDADBF7D11}"/>
              </a:ext>
            </a:extLst>
          </p:cNvPr>
          <p:cNvGrpSpPr/>
          <p:nvPr/>
        </p:nvGrpSpPr>
        <p:grpSpPr>
          <a:xfrm>
            <a:off x="744786" y="342900"/>
            <a:ext cx="16725900" cy="8763000"/>
            <a:chOff x="0" y="0"/>
            <a:chExt cx="13345750" cy="6766859"/>
          </a:xfrm>
        </p:grpSpPr>
        <p:sp>
          <p:nvSpPr>
            <p:cNvPr id="4" name="Freeform 4">
              <a:extLst>
                <a:ext uri="{FF2B5EF4-FFF2-40B4-BE49-F238E27FC236}">
                  <a16:creationId xmlns:a16="http://schemas.microsoft.com/office/drawing/2014/main" id="{9F25DFF7-3DAC-99B3-E927-379A99643DBE}"/>
                </a:ext>
              </a:extLst>
            </p:cNvPr>
            <p:cNvSpPr/>
            <p:nvPr/>
          </p:nvSpPr>
          <p:spPr>
            <a:xfrm>
              <a:off x="0" y="0"/>
              <a:ext cx="13345750" cy="6766859"/>
            </a:xfrm>
            <a:custGeom>
              <a:avLst/>
              <a:gdLst/>
              <a:ahLst/>
              <a:cxnLst/>
              <a:rect l="l" t="t" r="r" b="b"/>
              <a:pathLst>
                <a:path w="13345750" h="6766859">
                  <a:moveTo>
                    <a:pt x="0" y="0"/>
                  </a:moveTo>
                  <a:lnTo>
                    <a:pt x="13345750" y="0"/>
                  </a:lnTo>
                  <a:lnTo>
                    <a:pt x="13345750" y="6766859"/>
                  </a:lnTo>
                  <a:lnTo>
                    <a:pt x="0" y="6766859"/>
                  </a:lnTo>
                  <a:close/>
                </a:path>
              </a:pathLst>
            </a:custGeom>
            <a:solidFill>
              <a:srgbClr val="FFFFFF"/>
            </a:solidFill>
          </p:spPr>
          <p:txBody>
            <a:bodyPr/>
            <a:lstStyle/>
            <a:p>
              <a:endParaRPr lang="sv-SE" noProof="0" dirty="0"/>
            </a:p>
          </p:txBody>
        </p:sp>
      </p:grpSp>
      <p:sp>
        <p:nvSpPr>
          <p:cNvPr id="5" name="AutoShape 5">
            <a:extLst>
              <a:ext uri="{FF2B5EF4-FFF2-40B4-BE49-F238E27FC236}">
                <a16:creationId xmlns:a16="http://schemas.microsoft.com/office/drawing/2014/main" id="{C32D72E1-4E4C-16DD-482F-86F9C71BFA0D}"/>
              </a:ext>
            </a:extLst>
          </p:cNvPr>
          <p:cNvSpPr/>
          <p:nvPr/>
        </p:nvSpPr>
        <p:spPr>
          <a:xfrm>
            <a:off x="4321106" y="1393354"/>
            <a:ext cx="10718126" cy="0"/>
          </a:xfrm>
          <a:prstGeom prst="line">
            <a:avLst/>
          </a:prstGeom>
          <a:ln w="28575" cap="flat">
            <a:solidFill>
              <a:srgbClr val="B49C8B"/>
            </a:solidFill>
            <a:prstDash val="solid"/>
            <a:headEnd type="none" w="sm" len="sm"/>
            <a:tailEnd type="none" w="sm" len="sm"/>
          </a:ln>
        </p:spPr>
        <p:txBody>
          <a:bodyPr/>
          <a:lstStyle/>
          <a:p>
            <a:endParaRPr lang="sv-SE" noProof="0" dirty="0"/>
          </a:p>
        </p:txBody>
      </p:sp>
      <p:sp>
        <p:nvSpPr>
          <p:cNvPr id="6" name="TextBox 6">
            <a:extLst>
              <a:ext uri="{FF2B5EF4-FFF2-40B4-BE49-F238E27FC236}">
                <a16:creationId xmlns:a16="http://schemas.microsoft.com/office/drawing/2014/main" id="{12B304F9-DD09-657C-A839-15C27C66E08B}"/>
              </a:ext>
            </a:extLst>
          </p:cNvPr>
          <p:cNvSpPr txBox="1"/>
          <p:nvPr/>
        </p:nvSpPr>
        <p:spPr>
          <a:xfrm>
            <a:off x="3967938" y="545647"/>
            <a:ext cx="11071294" cy="872034"/>
          </a:xfrm>
          <a:prstGeom prst="rect">
            <a:avLst/>
          </a:prstGeom>
        </p:spPr>
        <p:txBody>
          <a:bodyPr wrap="square" lIns="0" tIns="0" rIns="0" bIns="0" rtlCol="0" anchor="t">
            <a:spAutoFit/>
          </a:bodyPr>
          <a:lstStyle/>
          <a:p>
            <a:pPr algn="ctr">
              <a:lnSpc>
                <a:spcPts val="6789"/>
              </a:lnSpc>
            </a:pPr>
            <a:r>
              <a:rPr lang="sv-SE" sz="5400" noProof="0" dirty="0">
                <a:solidFill>
                  <a:srgbClr val="3B3B3B"/>
                </a:solidFill>
                <a:latin typeface="Dream Avenue"/>
                <a:ea typeface="Dream Avenue"/>
                <a:cs typeface="Dream Avenue"/>
                <a:sym typeface="Dream Avenue"/>
              </a:rPr>
              <a:t>Vart ni hittar information om träningar.</a:t>
            </a:r>
          </a:p>
        </p:txBody>
      </p:sp>
      <p:sp>
        <p:nvSpPr>
          <p:cNvPr id="8" name="TextBox 8">
            <a:extLst>
              <a:ext uri="{FF2B5EF4-FFF2-40B4-BE49-F238E27FC236}">
                <a16:creationId xmlns:a16="http://schemas.microsoft.com/office/drawing/2014/main" id="{28A34E5D-D420-7A37-156A-5E5378EAEC1E}"/>
              </a:ext>
            </a:extLst>
          </p:cNvPr>
          <p:cNvSpPr txBox="1"/>
          <p:nvPr/>
        </p:nvSpPr>
        <p:spPr>
          <a:xfrm>
            <a:off x="5834986" y="2329140"/>
            <a:ext cx="6618027" cy="337978"/>
          </a:xfrm>
          <a:prstGeom prst="rect">
            <a:avLst/>
          </a:prstGeom>
        </p:spPr>
        <p:txBody>
          <a:bodyPr wrap="square" lIns="0" tIns="0" rIns="0" bIns="0" rtlCol="0" anchor="t">
            <a:spAutoFit/>
          </a:bodyPr>
          <a:lstStyle/>
          <a:p>
            <a:pPr algn="ctr">
              <a:lnSpc>
                <a:spcPts val="2623"/>
              </a:lnSpc>
            </a:pPr>
            <a:r>
              <a:rPr lang="sv-SE" sz="2400" b="1" dirty="0">
                <a:solidFill>
                  <a:srgbClr val="3B3B3B"/>
                </a:solidFill>
                <a:latin typeface="DM Sans Bold"/>
                <a:ea typeface="DM Sans Bold"/>
                <a:cs typeface="DM Sans Bold"/>
                <a:sym typeface="DM Sans Bold"/>
              </a:rPr>
              <a:t>Gå in på hemsidan www.lundsbrunngk.com</a:t>
            </a:r>
            <a:endParaRPr lang="sv-SE" sz="2400" b="1" noProof="0" dirty="0">
              <a:solidFill>
                <a:srgbClr val="3B3B3B"/>
              </a:solidFill>
              <a:latin typeface="DM Sans Bold"/>
              <a:ea typeface="DM Sans Bold"/>
              <a:cs typeface="DM Sans Bold"/>
              <a:sym typeface="DM Sans Bold"/>
            </a:endParaRPr>
          </a:p>
        </p:txBody>
      </p:sp>
      <p:pic>
        <p:nvPicPr>
          <p:cNvPr id="15" name="Bildobjekt 14">
            <a:extLst>
              <a:ext uri="{FF2B5EF4-FFF2-40B4-BE49-F238E27FC236}">
                <a16:creationId xmlns:a16="http://schemas.microsoft.com/office/drawing/2014/main" id="{DF859A69-73A1-78FA-5CE7-1C420B0982A8}"/>
              </a:ext>
            </a:extLst>
          </p:cNvPr>
          <p:cNvPicPr>
            <a:picLocks noChangeAspect="1"/>
          </p:cNvPicPr>
          <p:nvPr/>
        </p:nvPicPr>
        <p:blipFill>
          <a:blip r:embed="rId3"/>
          <a:stretch>
            <a:fillRect/>
          </a:stretch>
        </p:blipFill>
        <p:spPr>
          <a:xfrm>
            <a:off x="5591029" y="4309022"/>
            <a:ext cx="7896369" cy="903686"/>
          </a:xfrm>
          <a:prstGeom prst="rect">
            <a:avLst/>
          </a:prstGeom>
        </p:spPr>
      </p:pic>
      <p:sp>
        <p:nvSpPr>
          <p:cNvPr id="16" name="TextBox 8">
            <a:extLst>
              <a:ext uri="{FF2B5EF4-FFF2-40B4-BE49-F238E27FC236}">
                <a16:creationId xmlns:a16="http://schemas.microsoft.com/office/drawing/2014/main" id="{E30FE040-03E2-8CAD-0CF8-5A1208F82ADE}"/>
              </a:ext>
            </a:extLst>
          </p:cNvPr>
          <p:cNvSpPr txBox="1"/>
          <p:nvPr/>
        </p:nvSpPr>
        <p:spPr>
          <a:xfrm>
            <a:off x="8383836" y="1895294"/>
            <a:ext cx="1447800" cy="381964"/>
          </a:xfrm>
          <a:prstGeom prst="rect">
            <a:avLst/>
          </a:prstGeom>
        </p:spPr>
        <p:txBody>
          <a:bodyPr wrap="square" lIns="0" tIns="0" rIns="0" bIns="0" rtlCol="0" anchor="t">
            <a:spAutoFit/>
          </a:bodyPr>
          <a:lstStyle/>
          <a:p>
            <a:pPr algn="ctr">
              <a:lnSpc>
                <a:spcPts val="2623"/>
              </a:lnSpc>
            </a:pPr>
            <a:r>
              <a:rPr lang="sv-SE" sz="3600" b="1" dirty="0">
                <a:solidFill>
                  <a:srgbClr val="3B3B3B"/>
                </a:solidFill>
                <a:latin typeface="DM Sans Bold"/>
                <a:ea typeface="DM Sans Bold"/>
                <a:cs typeface="DM Sans Bold"/>
                <a:sym typeface="DM Sans Bold"/>
              </a:rPr>
              <a:t>Steg 1</a:t>
            </a:r>
            <a:endParaRPr lang="sv-SE" sz="3600" b="1" noProof="0" dirty="0">
              <a:solidFill>
                <a:srgbClr val="3B3B3B"/>
              </a:solidFill>
              <a:latin typeface="DM Sans Bold"/>
              <a:ea typeface="DM Sans Bold"/>
              <a:cs typeface="DM Sans Bold"/>
              <a:sym typeface="DM Sans Bold"/>
            </a:endParaRPr>
          </a:p>
        </p:txBody>
      </p:sp>
      <p:sp>
        <p:nvSpPr>
          <p:cNvPr id="17" name="TextBox 8">
            <a:extLst>
              <a:ext uri="{FF2B5EF4-FFF2-40B4-BE49-F238E27FC236}">
                <a16:creationId xmlns:a16="http://schemas.microsoft.com/office/drawing/2014/main" id="{8FDD027D-6C2D-CB46-CA3A-D9B167BA8EB1}"/>
              </a:ext>
            </a:extLst>
          </p:cNvPr>
          <p:cNvSpPr txBox="1"/>
          <p:nvPr/>
        </p:nvSpPr>
        <p:spPr>
          <a:xfrm>
            <a:off x="8420099" y="3398544"/>
            <a:ext cx="1447800" cy="381964"/>
          </a:xfrm>
          <a:prstGeom prst="rect">
            <a:avLst/>
          </a:prstGeom>
        </p:spPr>
        <p:txBody>
          <a:bodyPr wrap="square" lIns="0" tIns="0" rIns="0" bIns="0" rtlCol="0" anchor="t">
            <a:spAutoFit/>
          </a:bodyPr>
          <a:lstStyle/>
          <a:p>
            <a:pPr algn="ctr">
              <a:lnSpc>
                <a:spcPts val="2623"/>
              </a:lnSpc>
            </a:pPr>
            <a:r>
              <a:rPr lang="sv-SE" sz="3600" b="1" dirty="0">
                <a:solidFill>
                  <a:srgbClr val="3B3B3B"/>
                </a:solidFill>
                <a:latin typeface="DM Sans Bold"/>
                <a:ea typeface="DM Sans Bold"/>
                <a:cs typeface="DM Sans Bold"/>
                <a:sym typeface="DM Sans Bold"/>
              </a:rPr>
              <a:t>Steg 2</a:t>
            </a:r>
            <a:endParaRPr lang="sv-SE" sz="3600" b="1" noProof="0" dirty="0">
              <a:solidFill>
                <a:srgbClr val="3B3B3B"/>
              </a:solidFill>
              <a:latin typeface="DM Sans Bold"/>
              <a:ea typeface="DM Sans Bold"/>
              <a:cs typeface="DM Sans Bold"/>
              <a:sym typeface="DM Sans Bold"/>
            </a:endParaRPr>
          </a:p>
        </p:txBody>
      </p:sp>
      <p:sp>
        <p:nvSpPr>
          <p:cNvPr id="18" name="TextBox 8">
            <a:extLst>
              <a:ext uri="{FF2B5EF4-FFF2-40B4-BE49-F238E27FC236}">
                <a16:creationId xmlns:a16="http://schemas.microsoft.com/office/drawing/2014/main" id="{BB656A41-FAFE-C4A4-57B2-6B514A6CFB1B}"/>
              </a:ext>
            </a:extLst>
          </p:cNvPr>
          <p:cNvSpPr txBox="1"/>
          <p:nvPr/>
        </p:nvSpPr>
        <p:spPr>
          <a:xfrm>
            <a:off x="6019800" y="3860206"/>
            <a:ext cx="6618027" cy="337978"/>
          </a:xfrm>
          <a:prstGeom prst="rect">
            <a:avLst/>
          </a:prstGeom>
        </p:spPr>
        <p:txBody>
          <a:bodyPr wrap="square" lIns="0" tIns="0" rIns="0" bIns="0" rtlCol="0" anchor="t">
            <a:spAutoFit/>
          </a:bodyPr>
          <a:lstStyle/>
          <a:p>
            <a:pPr algn="ctr">
              <a:lnSpc>
                <a:spcPts val="2623"/>
              </a:lnSpc>
            </a:pPr>
            <a:r>
              <a:rPr lang="sv-SE" sz="2400" b="1" dirty="0">
                <a:solidFill>
                  <a:srgbClr val="3B3B3B"/>
                </a:solidFill>
                <a:latin typeface="DM Sans Bold"/>
                <a:ea typeface="DM Sans Bold"/>
                <a:cs typeface="DM Sans Bold"/>
                <a:sym typeface="DM Sans Bold"/>
              </a:rPr>
              <a:t>Tryck på träna längst upp i menyn. </a:t>
            </a:r>
            <a:endParaRPr lang="sv-SE" sz="2400" b="1" noProof="0" dirty="0">
              <a:solidFill>
                <a:srgbClr val="3B3B3B"/>
              </a:solidFill>
              <a:latin typeface="DM Sans Bold"/>
              <a:ea typeface="DM Sans Bold"/>
              <a:cs typeface="DM Sans Bold"/>
              <a:sym typeface="DM Sans Bold"/>
            </a:endParaRPr>
          </a:p>
        </p:txBody>
      </p:sp>
      <p:sp>
        <p:nvSpPr>
          <p:cNvPr id="19" name="TextBox 8">
            <a:extLst>
              <a:ext uri="{FF2B5EF4-FFF2-40B4-BE49-F238E27FC236}">
                <a16:creationId xmlns:a16="http://schemas.microsoft.com/office/drawing/2014/main" id="{862D0D2E-4CDB-B7AE-F012-3013031ACD76}"/>
              </a:ext>
            </a:extLst>
          </p:cNvPr>
          <p:cNvSpPr txBox="1"/>
          <p:nvPr/>
        </p:nvSpPr>
        <p:spPr>
          <a:xfrm>
            <a:off x="8420099" y="5876814"/>
            <a:ext cx="1447800" cy="381964"/>
          </a:xfrm>
          <a:prstGeom prst="rect">
            <a:avLst/>
          </a:prstGeom>
        </p:spPr>
        <p:txBody>
          <a:bodyPr wrap="square" lIns="0" tIns="0" rIns="0" bIns="0" rtlCol="0" anchor="t">
            <a:spAutoFit/>
          </a:bodyPr>
          <a:lstStyle/>
          <a:p>
            <a:pPr algn="ctr">
              <a:lnSpc>
                <a:spcPts val="2623"/>
              </a:lnSpc>
            </a:pPr>
            <a:r>
              <a:rPr lang="sv-SE" sz="3600" b="1" dirty="0">
                <a:solidFill>
                  <a:srgbClr val="3B3B3B"/>
                </a:solidFill>
                <a:latin typeface="DM Sans Bold"/>
                <a:ea typeface="DM Sans Bold"/>
                <a:cs typeface="DM Sans Bold"/>
                <a:sym typeface="DM Sans Bold"/>
              </a:rPr>
              <a:t>Steg 3</a:t>
            </a:r>
            <a:endParaRPr lang="sv-SE" sz="3600" b="1" noProof="0" dirty="0">
              <a:solidFill>
                <a:srgbClr val="3B3B3B"/>
              </a:solidFill>
              <a:latin typeface="DM Sans Bold"/>
              <a:ea typeface="DM Sans Bold"/>
              <a:cs typeface="DM Sans Bold"/>
              <a:sym typeface="DM Sans Bold"/>
            </a:endParaRPr>
          </a:p>
        </p:txBody>
      </p:sp>
      <p:sp>
        <p:nvSpPr>
          <p:cNvPr id="20" name="TextBox 8">
            <a:extLst>
              <a:ext uri="{FF2B5EF4-FFF2-40B4-BE49-F238E27FC236}">
                <a16:creationId xmlns:a16="http://schemas.microsoft.com/office/drawing/2014/main" id="{6872E419-587D-0637-D55D-8469CD2BF9DD}"/>
              </a:ext>
            </a:extLst>
          </p:cNvPr>
          <p:cNvSpPr txBox="1"/>
          <p:nvPr/>
        </p:nvSpPr>
        <p:spPr>
          <a:xfrm>
            <a:off x="5871947" y="6274298"/>
            <a:ext cx="7334535" cy="337978"/>
          </a:xfrm>
          <a:prstGeom prst="rect">
            <a:avLst/>
          </a:prstGeom>
        </p:spPr>
        <p:txBody>
          <a:bodyPr wrap="square" lIns="0" tIns="0" rIns="0" bIns="0" rtlCol="0" anchor="t">
            <a:spAutoFit/>
          </a:bodyPr>
          <a:lstStyle/>
          <a:p>
            <a:pPr algn="ctr">
              <a:lnSpc>
                <a:spcPts val="2623"/>
              </a:lnSpc>
            </a:pPr>
            <a:r>
              <a:rPr lang="sv-SE" sz="2400" b="1" dirty="0">
                <a:solidFill>
                  <a:srgbClr val="3B3B3B"/>
                </a:solidFill>
                <a:latin typeface="DM Sans Bold"/>
                <a:ea typeface="DM Sans Bold"/>
                <a:cs typeface="DM Sans Bold"/>
                <a:sym typeface="DM Sans Bold"/>
              </a:rPr>
              <a:t>Bläddra ner på sidan tills du ser ”juniorer 2-21år”</a:t>
            </a:r>
            <a:endParaRPr lang="sv-SE" sz="2400" b="1" noProof="0" dirty="0">
              <a:solidFill>
                <a:srgbClr val="3B3B3B"/>
              </a:solidFill>
              <a:latin typeface="DM Sans Bold"/>
              <a:ea typeface="DM Sans Bold"/>
              <a:cs typeface="DM Sans Bold"/>
              <a:sym typeface="DM Sans Bold"/>
            </a:endParaRPr>
          </a:p>
        </p:txBody>
      </p:sp>
      <p:pic>
        <p:nvPicPr>
          <p:cNvPr id="22" name="Bildobjekt 21">
            <a:extLst>
              <a:ext uri="{FF2B5EF4-FFF2-40B4-BE49-F238E27FC236}">
                <a16:creationId xmlns:a16="http://schemas.microsoft.com/office/drawing/2014/main" id="{858778EB-3639-8452-6F25-C28F3C72CF62}"/>
              </a:ext>
            </a:extLst>
          </p:cNvPr>
          <p:cNvPicPr>
            <a:picLocks noChangeAspect="1"/>
          </p:cNvPicPr>
          <p:nvPr/>
        </p:nvPicPr>
        <p:blipFill>
          <a:blip r:embed="rId4"/>
          <a:stretch>
            <a:fillRect/>
          </a:stretch>
        </p:blipFill>
        <p:spPr>
          <a:xfrm>
            <a:off x="5903331" y="6601678"/>
            <a:ext cx="7303151" cy="2406509"/>
          </a:xfrm>
          <a:prstGeom prst="rect">
            <a:avLst/>
          </a:prstGeom>
        </p:spPr>
      </p:pic>
      <p:cxnSp>
        <p:nvCxnSpPr>
          <p:cNvPr id="25" name="Rak pilkoppling 24">
            <a:extLst>
              <a:ext uri="{FF2B5EF4-FFF2-40B4-BE49-F238E27FC236}">
                <a16:creationId xmlns:a16="http://schemas.microsoft.com/office/drawing/2014/main" id="{CFA27F7E-6156-3B90-BFCE-2DDED8B0C88D}"/>
              </a:ext>
            </a:extLst>
          </p:cNvPr>
          <p:cNvCxnSpPr/>
          <p:nvPr/>
        </p:nvCxnSpPr>
        <p:spPr>
          <a:xfrm>
            <a:off x="9143999" y="2857500"/>
            <a:ext cx="0" cy="3810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6" name="Rak pilkoppling 25">
            <a:extLst>
              <a:ext uri="{FF2B5EF4-FFF2-40B4-BE49-F238E27FC236}">
                <a16:creationId xmlns:a16="http://schemas.microsoft.com/office/drawing/2014/main" id="{47154329-9355-B83A-BCA7-0AC659D7EF4A}"/>
              </a:ext>
            </a:extLst>
          </p:cNvPr>
          <p:cNvCxnSpPr/>
          <p:nvPr/>
        </p:nvCxnSpPr>
        <p:spPr>
          <a:xfrm>
            <a:off x="9173568" y="5295900"/>
            <a:ext cx="0" cy="3810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9534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2504</TotalTime>
  <Words>2451</Words>
  <Application>Microsoft Office PowerPoint</Application>
  <PresentationFormat>Anpassad</PresentationFormat>
  <Paragraphs>240</Paragraphs>
  <Slides>16</Slides>
  <Notes>1</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16</vt:i4>
      </vt:variant>
    </vt:vector>
  </HeadingPairs>
  <TitlesOfParts>
    <vt:vector size="26" baseType="lpstr">
      <vt:lpstr>DM Sans Bold Italics</vt:lpstr>
      <vt:lpstr>DM Sans</vt:lpstr>
      <vt:lpstr>DM Sans Bold</vt:lpstr>
      <vt:lpstr>The Mumbai Sticker</vt:lpstr>
      <vt:lpstr>Arial Nova Light</vt:lpstr>
      <vt:lpstr>Dream Avenue</vt:lpstr>
      <vt:lpstr>Calibri</vt:lpstr>
      <vt:lpstr>DM Sans Italics</vt:lpstr>
      <vt:lpstr>Arial</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Guidelines Presentation</dc:title>
  <cp:lastModifiedBy>Kajsa Knutsson</cp:lastModifiedBy>
  <cp:revision>9</cp:revision>
  <cp:lastPrinted>2026-03-03T15:27:42Z</cp:lastPrinted>
  <dcterms:created xsi:type="dcterms:W3CDTF">2006-08-16T00:00:00Z</dcterms:created>
  <dcterms:modified xsi:type="dcterms:W3CDTF">2026-03-18T14:47:06Z</dcterms:modified>
  <dc:identifier>DAGdfl-ZxD4</dc:identifier>
</cp:coreProperties>
</file>